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23" r:id="rId4"/>
    <p:sldId id="258" r:id="rId5"/>
    <p:sldId id="261" r:id="rId6"/>
    <p:sldId id="270" r:id="rId7"/>
    <p:sldId id="262" r:id="rId8"/>
    <p:sldId id="301" r:id="rId9"/>
    <p:sldId id="309" r:id="rId10"/>
    <p:sldId id="265" r:id="rId11"/>
    <p:sldId id="283" r:id="rId12"/>
    <p:sldId id="310" r:id="rId13"/>
    <p:sldId id="264" r:id="rId14"/>
    <p:sldId id="303" r:id="rId15"/>
    <p:sldId id="316" r:id="rId16"/>
    <p:sldId id="291" r:id="rId17"/>
    <p:sldId id="282" r:id="rId18"/>
    <p:sldId id="281" r:id="rId19"/>
    <p:sldId id="278" r:id="rId20"/>
    <p:sldId id="263" r:id="rId21"/>
    <p:sldId id="272" r:id="rId22"/>
    <p:sldId id="285" r:id="rId23"/>
    <p:sldId id="288" r:id="rId24"/>
    <p:sldId id="292" r:id="rId25"/>
    <p:sldId id="259" r:id="rId26"/>
    <p:sldId id="315" r:id="rId27"/>
    <p:sldId id="319" r:id="rId28"/>
    <p:sldId id="318" r:id="rId29"/>
    <p:sldId id="271" r:id="rId30"/>
    <p:sldId id="320" r:id="rId31"/>
    <p:sldId id="311" r:id="rId32"/>
    <p:sldId id="313" r:id="rId33"/>
    <p:sldId id="312" r:id="rId34"/>
    <p:sldId id="289" r:id="rId35"/>
    <p:sldId id="314" r:id="rId36"/>
    <p:sldId id="321" r:id="rId37"/>
    <p:sldId id="322" r:id="rId38"/>
    <p:sldId id="260" r:id="rId39"/>
    <p:sldId id="290" r:id="rId40"/>
    <p:sldId id="273" r:id="rId41"/>
    <p:sldId id="266" r:id="rId42"/>
    <p:sldId id="294" r:id="rId43"/>
    <p:sldId id="302" r:id="rId44"/>
    <p:sldId id="317" r:id="rId45"/>
    <p:sldId id="269" r:id="rId46"/>
    <p:sldId id="296" r:id="rId47"/>
    <p:sldId id="279" r:id="rId48"/>
    <p:sldId id="297" r:id="rId49"/>
    <p:sldId id="298" r:id="rId50"/>
    <p:sldId id="299" r:id="rId51"/>
    <p:sldId id="300" r:id="rId52"/>
    <p:sldId id="275" r:id="rId53"/>
    <p:sldId id="295" r:id="rId54"/>
    <p:sldId id="306" r:id="rId55"/>
    <p:sldId id="307" r:id="rId56"/>
    <p:sldId id="268" r:id="rId57"/>
    <p:sldId id="293" r:id="rId58"/>
    <p:sldId id="274" r:id="rId59"/>
    <p:sldId id="267" r:id="rId60"/>
    <p:sldId id="304" r:id="rId61"/>
    <p:sldId id="277" r:id="rId62"/>
    <p:sldId id="308" r:id="rId63"/>
    <p:sldId id="305" r:id="rId6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6"/>
    <p:restoredTop sz="94595"/>
  </p:normalViewPr>
  <p:slideViewPr>
    <p:cSldViewPr snapToGrid="0" snapToObjects="1">
      <p:cViewPr>
        <p:scale>
          <a:sx n="73" d="100"/>
          <a:sy n="73" d="100"/>
        </p:scale>
        <p:origin x="156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25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291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569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67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18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6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762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582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21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35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0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10EE9-972B-8A4B-9B63-0ABB5F6F95A5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3B68E-5464-5246-97BE-76B45F103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76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mSnWvfzCsfg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2wlASzGKb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_nEXrNqqsM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YHZ2uqfd2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R9yRf4Ndl8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www.youtube.com/watch?v=ibOuiCfhVGo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4tm12YI6FQ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www.youtube.com/watch?v=o8kLk1ShPc0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2wFLgK3ve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s://www.youtube.com/watch?v=WkYKjAugJ0c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Dao8AkqRL9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s://www.youtube.com/watch?v=lKdmLbxK5dQ" TargetMode="Externa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cwfbEMe5a4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iyCgy1juHc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L6fKhIOXucY" TargetMode="Externa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fA-SYse0o" TargetMode="External"/><Relationship Id="rId4" Type="http://schemas.openxmlformats.org/officeDocument/2006/relationships/image" Target="../media/image33.png"/><Relationship Id="rId5" Type="http://schemas.openxmlformats.org/officeDocument/2006/relationships/hyperlink" Target="https://www.youtube.com/watch?v=yx55nOUquaA" TargetMode="External"/><Relationship Id="rId6" Type="http://schemas.openxmlformats.org/officeDocument/2006/relationships/image" Target="../media/image34.png"/><Relationship Id="rId7" Type="http://schemas.openxmlformats.org/officeDocument/2006/relationships/hyperlink" Target="https://www.youtube.com/watch?v=RKIKP4gLl2c" TargetMode="External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olarmovie.sc/movie/south-park-season-18-4435/128635-8/watching.html" TargetMode="External"/><Relationship Id="rId3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youtu.be/tRDDvWoI58o?list=PLJvgC2SxG63_tfFwqc5ca-t-O22Xioh14" TargetMode="External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egulation_of_unmanned_aerial_vehicles#Franc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irpix.in/index.html" TargetMode="External"/><Relationship Id="rId4" Type="http://schemas.openxmlformats.org/officeDocument/2006/relationships/hyperlink" Target="https://www.wedosky.com/" TargetMode="External"/><Relationship Id="rId5" Type="http://schemas.openxmlformats.org/officeDocument/2006/relationships/hyperlink" Target="http://www.airwood.in/" TargetMode="External"/><Relationship Id="rId6" Type="http://schemas.openxmlformats.org/officeDocument/2006/relationships/hyperlink" Target="https://www.skylarkdrones.com/" TargetMode="External"/><Relationship Id="rId7" Type="http://schemas.openxmlformats.org/officeDocument/2006/relationships/hyperlink" Target="https://www.youtube.com/watch?v=FVEmMXmRnTc" TargetMode="External"/><Relationship Id="rId8" Type="http://schemas.openxmlformats.org/officeDocument/2006/relationships/image" Target="../media/image39.png"/><Relationship Id="rId9" Type="http://schemas.openxmlformats.org/officeDocument/2006/relationships/hyperlink" Target="https://www.youtube.com/watch?v=aUUj03Tm9LQ" TargetMode="External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vstik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s://www.youtube.com/watch?v=Xn1cDX7FuEs" TargetMode="External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ristechreview.com/2016/09/28/three-lessons-parrot-saga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1Fpq4inefg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arrot.com/fr/drones/parrot-disco-fpv#ap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s://www.youtube.com/watch?v=s15hkihbxDg" TargetMode="External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4bVxOleKf8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youtube.com/watch?v=V2vwFS8ae2I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kb3y6K3wa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onesforgood.ae/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hyperlink" Target="https://www.youtube.com/watch?v=TIpqxsVDgVs" TargetMode="External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kyfund.vc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vOVpvpMDks" TargetMode="External"/><Relationship Id="rId3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-T4iYog7f_I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X4ptrdaJU7c" TargetMode="External"/><Relationship Id="rId3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zCz-U5dnfY" TargetMode="External"/><Relationship Id="rId3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s://www.bloomberg.com/news/articles/2015-08-21/flying-robots-replace-oil-roughnecks" TargetMode="External"/><Relationship Id="rId5" Type="http://schemas.openxmlformats.org/officeDocument/2006/relationships/image" Target="../media/image69.png"/><Relationship Id="rId6" Type="http://schemas.openxmlformats.org/officeDocument/2006/relationships/hyperlink" Target="http://www.sky-futures.com/" TargetMode="External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bQoeh1v_lU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dD-XJWLHPg" TargetMode="External"/><Relationship Id="rId3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5ce2VvZI63g" TargetMode="External"/><Relationship Id="rId3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b2aX-t3c_g" TargetMode="External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4Xo-GZYkFs" TargetMode="External"/><Relationship Id="rId4" Type="http://schemas.openxmlformats.org/officeDocument/2006/relationships/image" Target="../media/image76.png"/><Relationship Id="rId5" Type="http://schemas.openxmlformats.org/officeDocument/2006/relationships/hyperlink" Target="https://www.youtube.com/watch?v=GE-E9CMizs0" TargetMode="External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hyperlink" Target="https://www.youtube.com/watch?v=lX_DLdpygzw" TargetMode="External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j4A6g2GP3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yKH93hKLwQ" TargetMode="Externa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hyperlink" Target="https://www.youtube.com/watch?v=9-baDAn04ac" TargetMode="External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B8tgVqmKzw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-lAI0GbufQ" TargetMode="External"/><Relationship Id="rId3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hyperlink" Target="https://www.youtube.com/watch?v=KV5Jjd0ww5Q" TargetMode="External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HRLX8jRjq8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_tchQbgo2g" TargetMode="External"/><Relationship Id="rId3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hyperlink" Target="https://www.youtube.com/watch?v=PJntDDWXImI" TargetMode="External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89yMcatPEbQ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sWKwfU2LNE" TargetMode="External"/><Relationship Id="rId3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kU39yitmYk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hyperlink" Target="https://www.youtube.com/watch?v=o0nNBUC3ZNQ" TargetMode="External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aztuWuDEs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hyperlink" Target="https://www.youtube.com/watch?v=L8yWygGUAx0" TargetMode="External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HLSuiEt5Lw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nDpE8uSb7M" TargetMode="External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-rEI4bezWc" TargetMode="External"/><Relationship Id="rId3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hyperlink" Target="https://www.youtube.com/watch?v=AOXmju2bCpQ" TargetMode="External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lG_JLgwtuUQ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hyperlink" Target="https://www.youtube.com/watch?v=1sK5mDTCNEU" TargetMode="External"/><Relationship Id="rId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lqe1DXnJKQ" TargetMode="External"/><Relationship Id="rId3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0" y="0"/>
            <a:ext cx="5537200" cy="17272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DRONES </a:t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M.DRUMARE</a:t>
            </a: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fr-FR" sz="5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60" y="2441131"/>
            <a:ext cx="5441536" cy="37217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2" y="2408473"/>
            <a:ext cx="5748556" cy="37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DRONES COMPANY RANKING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105911"/>
            <a:ext cx="8212387" cy="5507591"/>
          </a:xfrm>
        </p:spPr>
      </p:pic>
    </p:spTree>
    <p:extLst>
      <p:ext uri="{BB962C8B-B14F-4D97-AF65-F5344CB8AC3E}">
        <p14:creationId xmlns:p14="http://schemas.microsoft.com/office/powerpoint/2010/main" val="16995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3D PRINTED </a:t>
            </a:r>
            <a:r>
              <a:rPr lang="fr-FR" dirty="0" smtClean="0"/>
              <a:t>DRONES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678" y="3594778"/>
            <a:ext cx="4797163" cy="2711429"/>
          </a:xfrm>
        </p:spPr>
      </p:pic>
      <p:sp>
        <p:nvSpPr>
          <p:cNvPr id="3" name="ZoneTexte 2"/>
          <p:cNvSpPr txBox="1"/>
          <p:nvPr/>
        </p:nvSpPr>
        <p:spPr>
          <a:xfrm>
            <a:off x="189186" y="1325563"/>
            <a:ext cx="53681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/>
              <a:t>A crash for a </a:t>
            </a:r>
            <a:r>
              <a:rPr lang="fr-FR" sz="2400" dirty="0" err="1"/>
              <a:t>typical</a:t>
            </a:r>
            <a:r>
              <a:rPr lang="fr-FR" sz="2400" dirty="0"/>
              <a:t> model </a:t>
            </a:r>
            <a:r>
              <a:rPr lang="fr-FR" sz="2400" dirty="0" err="1"/>
              <a:t>aircraft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mean</a:t>
            </a:r>
            <a:r>
              <a:rPr lang="fr-FR" sz="2400" dirty="0"/>
              <a:t> </a:t>
            </a:r>
            <a:r>
              <a:rPr lang="fr-FR" sz="2400" dirty="0" err="1"/>
              <a:t>disaster</a:t>
            </a:r>
            <a:r>
              <a:rPr lang="fr-FR" sz="2400" dirty="0"/>
              <a:t> in the </a:t>
            </a:r>
            <a:r>
              <a:rPr lang="fr-FR" sz="2400" dirty="0" err="1"/>
              <a:t>form</a:t>
            </a:r>
            <a:r>
              <a:rPr lang="fr-FR" sz="2400" dirty="0"/>
              <a:t> of dollar </a:t>
            </a:r>
            <a:r>
              <a:rPr lang="fr-FR" sz="2400" dirty="0" err="1"/>
              <a:t>signs</a:t>
            </a:r>
            <a:r>
              <a:rPr lang="fr-FR" sz="2400" dirty="0"/>
              <a:t> and </a:t>
            </a:r>
            <a:r>
              <a:rPr lang="fr-FR" sz="2400" dirty="0" err="1"/>
              <a:t>hours</a:t>
            </a:r>
            <a:r>
              <a:rPr lang="fr-FR" sz="2400" dirty="0"/>
              <a:t> of </a:t>
            </a:r>
            <a:r>
              <a:rPr lang="fr-FR" sz="2400" dirty="0" err="1"/>
              <a:t>labor</a:t>
            </a:r>
            <a:r>
              <a:rPr lang="fr-FR" sz="2400" dirty="0"/>
              <a:t>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3-D printing </a:t>
            </a:r>
            <a:r>
              <a:rPr lang="fr-FR" sz="2400" dirty="0" err="1" smtClean="0"/>
              <a:t>allows</a:t>
            </a:r>
            <a:r>
              <a:rPr lang="fr-FR" sz="2400" dirty="0" smtClean="0"/>
              <a:t> </a:t>
            </a:r>
            <a:r>
              <a:rPr lang="fr-FR" sz="2400" dirty="0"/>
              <a:t>quick </a:t>
            </a:r>
            <a:r>
              <a:rPr lang="fr-FR" sz="2400" dirty="0" smtClean="0"/>
              <a:t>modifications </a:t>
            </a:r>
            <a:r>
              <a:rPr lang="fr-FR" sz="2400" dirty="0"/>
              <a:t>and the </a:t>
            </a:r>
            <a:r>
              <a:rPr lang="fr-FR" sz="2400" dirty="0" err="1"/>
              <a:t>rapid</a:t>
            </a:r>
            <a:r>
              <a:rPr lang="fr-FR" sz="2400" dirty="0"/>
              <a:t> </a:t>
            </a:r>
            <a:r>
              <a:rPr lang="fr-FR" sz="2400" dirty="0" err="1"/>
              <a:t>creation</a:t>
            </a:r>
            <a:r>
              <a:rPr lang="fr-FR" sz="2400" dirty="0"/>
              <a:t> of replacement </a:t>
            </a:r>
            <a:r>
              <a:rPr lang="fr-FR" sz="2400" dirty="0" smtClean="0"/>
              <a:t>parts</a:t>
            </a:r>
            <a:r>
              <a:rPr lang="fr-FR" sz="2400" dirty="0"/>
              <a:t> </a:t>
            </a:r>
            <a:r>
              <a:rPr lang="fr-FR" sz="2400" dirty="0" smtClean="0"/>
              <a:t>at a </a:t>
            </a:r>
            <a:r>
              <a:rPr lang="fr-FR" sz="2400" dirty="0" err="1" smtClean="0"/>
              <a:t>lower</a:t>
            </a:r>
            <a:r>
              <a:rPr lang="fr-FR" sz="2400" dirty="0" smtClean="0"/>
              <a:t> </a:t>
            </a:r>
            <a:r>
              <a:rPr lang="fr-FR" sz="2400" dirty="0" err="1" smtClean="0"/>
              <a:t>price</a:t>
            </a:r>
            <a:r>
              <a:rPr lang="fr-FR" sz="2400" dirty="0" smtClean="0"/>
              <a:t>. </a:t>
            </a:r>
          </a:p>
        </p:txBody>
      </p:sp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678" y="562678"/>
            <a:ext cx="4797162" cy="297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INNOVATION AND DRONES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6" y="1945958"/>
            <a:ext cx="4653415" cy="3449002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1945958"/>
            <a:ext cx="5607304" cy="3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5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MILITARY DRONES </a:t>
            </a:r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94" y="2630772"/>
            <a:ext cx="5986972" cy="364579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94" y="1534359"/>
            <a:ext cx="5986972" cy="97664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18052" y="1534359"/>
            <a:ext cx="512262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Chinese</a:t>
            </a:r>
            <a:r>
              <a:rPr lang="fr-FR" sz="2200" dirty="0" smtClean="0"/>
              <a:t> </a:t>
            </a:r>
            <a:r>
              <a:rPr lang="fr-FR" sz="2200" dirty="0"/>
              <a:t>drones are cheap and </a:t>
            </a:r>
            <a:r>
              <a:rPr lang="fr-FR" sz="2200" dirty="0" err="1"/>
              <a:t>readily</a:t>
            </a:r>
            <a:r>
              <a:rPr lang="fr-FR" sz="2200" dirty="0"/>
              <a:t> </a:t>
            </a:r>
            <a:r>
              <a:rPr lang="fr-FR" sz="2200" dirty="0" err="1"/>
              <a:t>available</a:t>
            </a:r>
            <a:r>
              <a:rPr lang="fr-FR" sz="2200" dirty="0"/>
              <a:t>. For </a:t>
            </a:r>
            <a:r>
              <a:rPr lang="fr-FR" sz="2200" dirty="0" smtClean="0"/>
              <a:t>about $4 million, </a:t>
            </a:r>
            <a:r>
              <a:rPr lang="fr-FR" sz="2200" dirty="0"/>
              <a:t>the </a:t>
            </a:r>
            <a:r>
              <a:rPr lang="fr-FR" sz="2200" dirty="0" err="1"/>
              <a:t>price</a:t>
            </a:r>
            <a:r>
              <a:rPr lang="fr-FR" sz="2200" dirty="0"/>
              <a:t> of a single </a:t>
            </a:r>
            <a:r>
              <a:rPr lang="fr-FR" sz="2200" dirty="0" err="1"/>
              <a:t>U.S.-made</a:t>
            </a:r>
            <a:r>
              <a:rPr lang="fr-FR" sz="2200" dirty="0"/>
              <a:t> MQ-1 </a:t>
            </a:r>
            <a:r>
              <a:rPr lang="fr-FR" sz="2200" dirty="0" err="1"/>
              <a:t>Predator</a:t>
            </a:r>
            <a:r>
              <a:rPr lang="fr-FR" sz="2200" dirty="0"/>
              <a:t>, one </a:t>
            </a:r>
            <a:r>
              <a:rPr lang="fr-FR" sz="2200" dirty="0" err="1"/>
              <a:t>could</a:t>
            </a:r>
            <a:r>
              <a:rPr lang="fr-FR" sz="2200" dirty="0"/>
              <a:t> </a:t>
            </a:r>
            <a:r>
              <a:rPr lang="fr-FR" sz="2200" dirty="0" err="1"/>
              <a:t>buy</a:t>
            </a:r>
            <a:r>
              <a:rPr lang="fr-FR" sz="2200" dirty="0"/>
              <a:t> four </a:t>
            </a:r>
            <a:r>
              <a:rPr lang="fr-FR" sz="2200" dirty="0" err="1"/>
              <a:t>Chinese</a:t>
            </a:r>
            <a:r>
              <a:rPr lang="fr-FR" sz="2200" dirty="0"/>
              <a:t> </a:t>
            </a:r>
            <a:r>
              <a:rPr lang="fr-FR" sz="2200" dirty="0" smtClean="0"/>
              <a:t>Wing </a:t>
            </a:r>
            <a:r>
              <a:rPr lang="fr-FR" sz="2200" dirty="0" err="1" smtClean="0"/>
              <a:t>Loong</a:t>
            </a:r>
            <a:r>
              <a:rPr lang="fr-FR" sz="2200" dirty="0" smtClean="0"/>
              <a:t> </a:t>
            </a:r>
            <a:r>
              <a:rPr lang="fr-FR" sz="2200" dirty="0" err="1" smtClean="0"/>
              <a:t>units</a:t>
            </a:r>
            <a:r>
              <a:rPr lang="fr-FR" sz="2200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Chinese</a:t>
            </a:r>
            <a:r>
              <a:rPr lang="fr-FR" sz="2200" dirty="0" smtClean="0"/>
              <a:t> </a:t>
            </a:r>
            <a:r>
              <a:rPr lang="fr-FR" sz="2200" dirty="0" err="1"/>
              <a:t>UAVs</a:t>
            </a:r>
            <a:r>
              <a:rPr lang="fr-FR" sz="2200" dirty="0"/>
              <a:t> are </a:t>
            </a:r>
            <a:r>
              <a:rPr lang="fr-FR" sz="2200" dirty="0" err="1"/>
              <a:t>generally</a:t>
            </a:r>
            <a:r>
              <a:rPr lang="fr-FR" sz="2200" dirty="0"/>
              <a:t> </a:t>
            </a:r>
            <a:r>
              <a:rPr lang="fr-FR" sz="2200" dirty="0" err="1"/>
              <a:t>less</a:t>
            </a:r>
            <a:r>
              <a:rPr lang="fr-FR" sz="2200" dirty="0"/>
              <a:t> capable in </a:t>
            </a:r>
            <a:r>
              <a:rPr lang="fr-FR" sz="2200" dirty="0" err="1"/>
              <a:t>terms</a:t>
            </a:r>
            <a:r>
              <a:rPr lang="fr-FR" sz="2200" dirty="0"/>
              <a:t> of performance</a:t>
            </a:r>
            <a:endParaRPr lang="fr-FR" sz="2200" dirty="0" smtClean="0"/>
          </a:p>
          <a:p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/>
              <a:t>U.S. has </a:t>
            </a:r>
            <a:r>
              <a:rPr lang="fr-FR" sz="2200" dirty="0" err="1"/>
              <a:t>severely</a:t>
            </a:r>
            <a:r>
              <a:rPr lang="fr-FR" sz="2200" dirty="0"/>
              <a:t> </a:t>
            </a:r>
            <a:r>
              <a:rPr lang="fr-FR" sz="2200" dirty="0" err="1"/>
              <a:t>limited</a:t>
            </a:r>
            <a:r>
              <a:rPr lang="fr-FR" sz="2200" dirty="0"/>
              <a:t> export options of </a:t>
            </a:r>
            <a:r>
              <a:rPr lang="fr-FR" sz="2200" dirty="0" err="1"/>
              <a:t>its</a:t>
            </a:r>
            <a:r>
              <a:rPr lang="fr-FR" sz="2200" dirty="0"/>
              <a:t> </a:t>
            </a:r>
            <a:r>
              <a:rPr lang="fr-FR" sz="2200" dirty="0" err="1"/>
              <a:t>own</a:t>
            </a:r>
            <a:r>
              <a:rPr lang="fr-FR" sz="2200" dirty="0"/>
              <a:t> drone </a:t>
            </a:r>
            <a:r>
              <a:rPr lang="fr-FR" sz="2200" dirty="0" err="1"/>
              <a:t>technology</a:t>
            </a:r>
            <a:r>
              <a:rPr lang="fr-FR" sz="2200" dirty="0"/>
              <a:t> to allies and </a:t>
            </a:r>
            <a:r>
              <a:rPr lang="fr-FR" sz="2200" dirty="0" err="1"/>
              <a:t>other</a:t>
            </a:r>
            <a:r>
              <a:rPr lang="fr-FR" sz="2200" dirty="0"/>
              <a:t> countries. </a:t>
            </a:r>
            <a:r>
              <a:rPr lang="fr-FR" sz="2200" dirty="0" err="1"/>
              <a:t>Those</a:t>
            </a:r>
            <a:r>
              <a:rPr lang="fr-FR" sz="2200" dirty="0"/>
              <a:t> countries in </a:t>
            </a:r>
            <a:r>
              <a:rPr lang="fr-FR" sz="2200" dirty="0" err="1"/>
              <a:t>many</a:t>
            </a:r>
            <a:r>
              <a:rPr lang="fr-FR" sz="2200" dirty="0"/>
              <a:t> cases have no </a:t>
            </a:r>
            <a:r>
              <a:rPr lang="fr-FR" sz="2200" dirty="0" err="1"/>
              <a:t>other</a:t>
            </a:r>
            <a:r>
              <a:rPr lang="fr-FR" sz="2200" dirty="0"/>
              <a:t> </a:t>
            </a:r>
            <a:r>
              <a:rPr lang="fr-FR" sz="2200" dirty="0" err="1"/>
              <a:t>choice</a:t>
            </a:r>
            <a:r>
              <a:rPr lang="fr-FR" sz="2200" dirty="0"/>
              <a:t> but to </a:t>
            </a:r>
            <a:r>
              <a:rPr lang="fr-FR" sz="2200" dirty="0" err="1"/>
              <a:t>turn</a:t>
            </a:r>
            <a:r>
              <a:rPr lang="fr-FR" sz="2200" dirty="0"/>
              <a:t> to </a:t>
            </a:r>
            <a:r>
              <a:rPr lang="fr-FR" sz="2200" dirty="0" smtClean="0"/>
              <a:t>China.</a:t>
            </a:r>
          </a:p>
        </p:txBody>
      </p:sp>
    </p:spTree>
    <p:extLst>
      <p:ext uri="{BB962C8B-B14F-4D97-AF65-F5344CB8AC3E}">
        <p14:creationId xmlns:p14="http://schemas.microsoft.com/office/powerpoint/2010/main" val="19362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LA THEORIE DU DRONE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20" y="891998"/>
            <a:ext cx="5192980" cy="5552979"/>
          </a:xfrm>
        </p:spPr>
      </p:pic>
      <p:sp>
        <p:nvSpPr>
          <p:cNvPr id="6" name="ZoneTexte 5"/>
          <p:cNvSpPr txBox="1"/>
          <p:nvPr/>
        </p:nvSpPr>
        <p:spPr>
          <a:xfrm>
            <a:off x="257754" y="3041571"/>
            <a:ext cx="58017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000" dirty="0" err="1"/>
              <a:t>Obama’s</a:t>
            </a:r>
            <a:r>
              <a:rPr lang="fr-FR" sz="2000" dirty="0"/>
              <a:t> </a:t>
            </a:r>
            <a:r>
              <a:rPr lang="fr-FR" sz="2000" dirty="0" err="1"/>
              <a:t>embrace</a:t>
            </a:r>
            <a:r>
              <a:rPr lang="fr-FR" sz="2000" dirty="0"/>
              <a:t> and </a:t>
            </a:r>
            <a:r>
              <a:rPr lang="fr-FR" sz="2000" dirty="0" err="1"/>
              <a:t>vast</a:t>
            </a:r>
            <a:r>
              <a:rPr lang="fr-FR" sz="2000" dirty="0"/>
              <a:t> expansion of drone </a:t>
            </a:r>
            <a:r>
              <a:rPr lang="fr-FR" sz="2000" dirty="0" err="1"/>
              <a:t>strikes</a:t>
            </a:r>
            <a:r>
              <a:rPr lang="fr-FR" sz="2000" dirty="0"/>
              <a:t> </a:t>
            </a:r>
            <a:r>
              <a:rPr lang="fr-FR" sz="2000" dirty="0" err="1"/>
              <a:t>against</a:t>
            </a:r>
            <a:r>
              <a:rPr lang="fr-FR" sz="2000" dirty="0"/>
              <a:t> militants and </a:t>
            </a:r>
            <a:r>
              <a:rPr lang="fr-FR" sz="2000" dirty="0" err="1"/>
              <a:t>terrorists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an </a:t>
            </a:r>
            <a:r>
              <a:rPr lang="fr-FR" sz="2000" dirty="0" err="1"/>
              <a:t>enduring</a:t>
            </a:r>
            <a:r>
              <a:rPr lang="fr-FR" sz="2000" dirty="0"/>
              <a:t> </a:t>
            </a:r>
            <a:r>
              <a:rPr lang="fr-FR" sz="2000" dirty="0" err="1"/>
              <a:t>foreign</a:t>
            </a:r>
            <a:r>
              <a:rPr lang="fr-FR" sz="2000" dirty="0"/>
              <a:t> </a:t>
            </a:r>
            <a:r>
              <a:rPr lang="fr-FR" sz="2000" dirty="0" err="1"/>
              <a:t>policy</a:t>
            </a:r>
            <a:r>
              <a:rPr lang="fr-FR" sz="2000" dirty="0"/>
              <a:t> </a:t>
            </a:r>
            <a:r>
              <a:rPr lang="fr-FR" sz="2000" dirty="0" err="1"/>
              <a:t>legacy</a:t>
            </a:r>
            <a:r>
              <a:rPr lang="fr-FR" sz="2000" dirty="0"/>
              <a:t>. </a:t>
            </a: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000" dirty="0" err="1" smtClean="0"/>
              <a:t>Whereas</a:t>
            </a:r>
            <a:r>
              <a:rPr lang="fr-FR" sz="2000" dirty="0" smtClean="0"/>
              <a:t> </a:t>
            </a:r>
            <a:r>
              <a:rPr lang="fr-FR" sz="2000" dirty="0" err="1"/>
              <a:t>President</a:t>
            </a:r>
            <a:r>
              <a:rPr lang="fr-FR" sz="2000" dirty="0"/>
              <a:t> George W. Bush </a:t>
            </a:r>
            <a:r>
              <a:rPr lang="fr-FR" sz="2000" dirty="0" err="1"/>
              <a:t>authorized</a:t>
            </a:r>
            <a:r>
              <a:rPr lang="fr-FR" sz="2000" dirty="0"/>
              <a:t> </a:t>
            </a:r>
            <a:r>
              <a:rPr lang="fr-FR" sz="2000" dirty="0" err="1"/>
              <a:t>approximately</a:t>
            </a:r>
            <a:r>
              <a:rPr lang="fr-FR" sz="2000" dirty="0"/>
              <a:t> 50 drone </a:t>
            </a:r>
            <a:r>
              <a:rPr lang="fr-FR" sz="2000" dirty="0" err="1"/>
              <a:t>strikes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killed</a:t>
            </a:r>
            <a:r>
              <a:rPr lang="fr-FR" sz="2000" dirty="0"/>
              <a:t> 296 </a:t>
            </a:r>
            <a:r>
              <a:rPr lang="fr-FR" sz="2000" dirty="0" err="1"/>
              <a:t>terrorists</a:t>
            </a:r>
            <a:r>
              <a:rPr lang="fr-FR" sz="2000" dirty="0"/>
              <a:t> and 195 </a:t>
            </a:r>
            <a:r>
              <a:rPr lang="fr-FR" sz="2000" dirty="0" err="1"/>
              <a:t>civilians</a:t>
            </a:r>
            <a:r>
              <a:rPr lang="fr-FR" sz="2000" dirty="0"/>
              <a:t> in </a:t>
            </a:r>
            <a:r>
              <a:rPr lang="fr-FR" sz="2000" dirty="0" err="1"/>
              <a:t>Yemen</a:t>
            </a:r>
            <a:r>
              <a:rPr lang="fr-FR" sz="2000" dirty="0"/>
              <a:t>, Pakistan and </a:t>
            </a:r>
            <a:r>
              <a:rPr lang="fr-FR" sz="2000" dirty="0" err="1" smtClean="0"/>
              <a:t>Somalia</a:t>
            </a:r>
            <a:r>
              <a:rPr lang="fr-FR" sz="2000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000" dirty="0" smtClean="0"/>
              <a:t>Obama </a:t>
            </a:r>
            <a:r>
              <a:rPr lang="fr-FR" sz="2000" dirty="0"/>
              <a:t>has </a:t>
            </a:r>
            <a:r>
              <a:rPr lang="fr-FR" sz="2000" dirty="0" err="1"/>
              <a:t>authorized</a:t>
            </a:r>
            <a:r>
              <a:rPr lang="fr-FR" sz="2000" dirty="0"/>
              <a:t> 506 </a:t>
            </a:r>
            <a:r>
              <a:rPr lang="fr-FR" sz="2000" dirty="0" err="1"/>
              <a:t>strikes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have </a:t>
            </a:r>
            <a:r>
              <a:rPr lang="fr-FR" sz="2000" dirty="0" err="1"/>
              <a:t>killed</a:t>
            </a:r>
            <a:r>
              <a:rPr lang="fr-FR" sz="2000" dirty="0"/>
              <a:t> 3,040 </a:t>
            </a:r>
            <a:r>
              <a:rPr lang="fr-FR" sz="2000" dirty="0" err="1"/>
              <a:t>terrorists</a:t>
            </a:r>
            <a:r>
              <a:rPr lang="fr-FR" sz="2000" dirty="0"/>
              <a:t> and 391 </a:t>
            </a:r>
            <a:r>
              <a:rPr lang="fr-FR" sz="2000" dirty="0" err="1"/>
              <a:t>civilians</a:t>
            </a:r>
            <a:r>
              <a:rPr lang="fr-FR" sz="2000" dirty="0"/>
              <a:t>. </a:t>
            </a:r>
            <a:endParaRPr lang="fr-FR" sz="20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4" y="1199439"/>
            <a:ext cx="5510049" cy="16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2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THE PREDATOR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3" y="1080635"/>
            <a:ext cx="4880347" cy="5443814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62" y="1080635"/>
            <a:ext cx="6178595" cy="385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CONSUMER DRONES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3345" y="1478784"/>
            <a:ext cx="5988269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z="2400" b="1" dirty="0"/>
              <a:t>Altitude: 0 to 20 </a:t>
            </a:r>
            <a:r>
              <a:rPr lang="fr-FR" sz="2400" b="1" dirty="0" err="1"/>
              <a:t>metres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Most </a:t>
            </a:r>
            <a:r>
              <a:rPr lang="fr-FR" sz="2400" dirty="0"/>
              <a:t>are </a:t>
            </a:r>
            <a:r>
              <a:rPr lang="fr-FR" sz="2400" dirty="0" err="1"/>
              <a:t>little</a:t>
            </a:r>
            <a:r>
              <a:rPr lang="fr-FR" sz="2400" dirty="0"/>
              <a:t> more </a:t>
            </a:r>
            <a:r>
              <a:rPr lang="fr-FR" sz="2400" dirty="0" err="1"/>
              <a:t>than</a:t>
            </a:r>
            <a:r>
              <a:rPr lang="fr-FR" sz="2400" dirty="0"/>
              <a:t> </a:t>
            </a:r>
            <a:r>
              <a:rPr lang="fr-FR" sz="2400" dirty="0" err="1"/>
              <a:t>toys</a:t>
            </a:r>
            <a:r>
              <a:rPr lang="fr-FR" sz="2400" dirty="0"/>
              <a:t>, </a:t>
            </a:r>
            <a:r>
              <a:rPr lang="fr-FR" sz="2400" dirty="0" err="1"/>
              <a:t>piloted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smartphone </a:t>
            </a:r>
            <a:r>
              <a:rPr lang="fr-FR" sz="2400" dirty="0" err="1"/>
              <a:t>apps</a:t>
            </a:r>
            <a:r>
              <a:rPr lang="fr-FR" sz="2400" dirty="0"/>
              <a:t> or gaming-style </a:t>
            </a:r>
            <a:r>
              <a:rPr lang="fr-FR" sz="2400" dirty="0" err="1"/>
              <a:t>controllers</a:t>
            </a:r>
            <a:r>
              <a:rPr lang="fr-FR" sz="2400" dirty="0"/>
              <a:t> and </a:t>
            </a:r>
            <a:r>
              <a:rPr lang="fr-FR" sz="2400" dirty="0" err="1"/>
              <a:t>flying</a:t>
            </a:r>
            <a:r>
              <a:rPr lang="fr-FR" sz="2400" dirty="0"/>
              <a:t> </a:t>
            </a:r>
            <a:r>
              <a:rPr lang="fr-FR" sz="2400" dirty="0" err="1"/>
              <a:t>just</a:t>
            </a:r>
            <a:r>
              <a:rPr lang="fr-FR" sz="2400" dirty="0"/>
              <a:t> a few </a:t>
            </a:r>
            <a:r>
              <a:rPr lang="fr-FR" sz="2400" dirty="0" err="1"/>
              <a:t>metres</a:t>
            </a:r>
            <a:r>
              <a:rPr lang="fr-FR" sz="2400" dirty="0"/>
              <a:t> and minutes </a:t>
            </a:r>
            <a:r>
              <a:rPr lang="fr-FR" sz="2400" dirty="0" err="1"/>
              <a:t>between</a:t>
            </a:r>
            <a:r>
              <a:rPr lang="fr-FR" sz="2400" dirty="0"/>
              <a:t> charges. 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Pricier</a:t>
            </a:r>
            <a:r>
              <a:rPr lang="fr-FR" sz="2400" dirty="0" smtClean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come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built</a:t>
            </a:r>
            <a:r>
              <a:rPr lang="fr-FR" sz="2400" dirty="0"/>
              <a:t>-in cameras, </a:t>
            </a:r>
            <a:r>
              <a:rPr lang="fr-FR" sz="2400" dirty="0" err="1"/>
              <a:t>automatic</a:t>
            </a:r>
            <a:r>
              <a:rPr lang="fr-FR" sz="2400" dirty="0"/>
              <a:t> stabilisation, longer range, and </a:t>
            </a:r>
            <a:r>
              <a:rPr lang="fr-FR" sz="2400" dirty="0" err="1"/>
              <a:t>bigger</a:t>
            </a:r>
            <a:r>
              <a:rPr lang="fr-FR" sz="2400" dirty="0"/>
              <a:t> batteries.</a:t>
            </a:r>
          </a:p>
          <a:p>
            <a:pPr>
              <a:buFont typeface="Wingdings" charset="2"/>
              <a:buChar char="§"/>
            </a:pPr>
            <a:r>
              <a:rPr lang="fr-FR" sz="2400" dirty="0" smtClean="0"/>
              <a:t>Smart </a:t>
            </a:r>
            <a:r>
              <a:rPr lang="fr-FR" sz="2400" dirty="0" err="1"/>
              <a:t>features</a:t>
            </a:r>
            <a:r>
              <a:rPr lang="fr-FR" sz="2400" dirty="0"/>
              <a:t> </a:t>
            </a:r>
            <a:r>
              <a:rPr lang="fr-FR" sz="2400" dirty="0" err="1"/>
              <a:t>like</a:t>
            </a:r>
            <a:r>
              <a:rPr lang="fr-FR" sz="2400" dirty="0"/>
              <a:t> collision </a:t>
            </a:r>
            <a:r>
              <a:rPr lang="fr-FR" sz="2400" dirty="0" err="1"/>
              <a:t>avoidance</a:t>
            </a:r>
            <a:r>
              <a:rPr lang="fr-FR" sz="2400" dirty="0"/>
              <a:t> and “</a:t>
            </a:r>
            <a:r>
              <a:rPr lang="fr-FR" sz="2400" dirty="0" err="1"/>
              <a:t>follow</a:t>
            </a:r>
            <a:r>
              <a:rPr lang="fr-FR" sz="2400" dirty="0"/>
              <a:t> me” modes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soon</a:t>
            </a:r>
            <a:r>
              <a:rPr lang="fr-FR" sz="2400" dirty="0"/>
              <a:t> </a:t>
            </a:r>
            <a:r>
              <a:rPr lang="fr-FR" sz="2400" dirty="0" err="1"/>
              <a:t>become</a:t>
            </a:r>
            <a:r>
              <a:rPr lang="fr-FR" sz="2400" dirty="0"/>
              <a:t> </a:t>
            </a:r>
            <a:r>
              <a:rPr lang="fr-FR" sz="2400" dirty="0" err="1"/>
              <a:t>available</a:t>
            </a:r>
            <a:r>
              <a:rPr lang="fr-FR" sz="2400" dirty="0"/>
              <a:t> on </a:t>
            </a:r>
            <a:r>
              <a:rPr lang="fr-FR" sz="2400" dirty="0" err="1"/>
              <a:t>lower</a:t>
            </a:r>
            <a:r>
              <a:rPr lang="fr-FR" sz="2400" dirty="0"/>
              <a:t> </a:t>
            </a:r>
            <a:r>
              <a:rPr lang="fr-FR" sz="2400" dirty="0" err="1"/>
              <a:t>cost</a:t>
            </a:r>
            <a:r>
              <a:rPr lang="fr-FR" sz="2400" dirty="0"/>
              <a:t> drones.</a:t>
            </a:r>
          </a:p>
          <a:p>
            <a:pPr>
              <a:buFont typeface="Wingdings" charset="2"/>
              <a:buChar char="§"/>
            </a:pPr>
            <a:r>
              <a:rPr lang="fr-FR" sz="2400" dirty="0"/>
              <a:t>Types of drones</a:t>
            </a:r>
            <a:r>
              <a:rPr lang="fr-FR" sz="2400" dirty="0" smtClean="0"/>
              <a:t>: </a:t>
            </a:r>
            <a:r>
              <a:rPr lang="fr-FR" sz="2400" dirty="0" err="1" smtClean="0"/>
              <a:t>Quadcopters</a:t>
            </a:r>
            <a:r>
              <a:rPr lang="fr-FR" sz="2400" dirty="0"/>
              <a:t>.</a:t>
            </a:r>
          </a:p>
          <a:p>
            <a:pPr>
              <a:buFont typeface="Wingdings" charset="2"/>
              <a:buChar char="§"/>
            </a:pPr>
            <a:r>
              <a:rPr lang="fr-FR" sz="2400" dirty="0" err="1"/>
              <a:t>Companies</a:t>
            </a:r>
            <a:r>
              <a:rPr lang="fr-FR" sz="2400" dirty="0"/>
              <a:t> </a:t>
            </a:r>
            <a:r>
              <a:rPr lang="fr-FR" sz="2400" dirty="0" err="1"/>
              <a:t>involved:DJI</a:t>
            </a:r>
            <a:r>
              <a:rPr lang="fr-FR" sz="2400" dirty="0"/>
              <a:t>, Parrot, </a:t>
            </a:r>
            <a:r>
              <a:rPr lang="fr-FR" sz="2400" dirty="0" err="1"/>
              <a:t>Yuneec</a:t>
            </a:r>
            <a:r>
              <a:rPr lang="fr-FR" sz="2400" dirty="0"/>
              <a:t>, Horizon, </a:t>
            </a:r>
            <a:r>
              <a:rPr lang="fr-FR" sz="2400" dirty="0" err="1"/>
              <a:t>GoPro</a:t>
            </a:r>
            <a:r>
              <a:rPr lang="fr-FR" sz="2400" dirty="0"/>
              <a:t>.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27" y="409903"/>
            <a:ext cx="4719525" cy="2957859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27" y="3654453"/>
            <a:ext cx="4798352" cy="298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COMERCIAL DRONES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9186" y="1216464"/>
            <a:ext cx="62746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b="1" dirty="0"/>
              <a:t>Altitude: 20 to 50 </a:t>
            </a:r>
            <a:r>
              <a:rPr lang="fr-FR" sz="2400" b="1" dirty="0" err="1"/>
              <a:t>metres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These</a:t>
            </a:r>
            <a:r>
              <a:rPr lang="fr-FR" sz="2200" dirty="0" smtClean="0"/>
              <a:t> </a:t>
            </a:r>
            <a:r>
              <a:rPr lang="fr-FR" sz="2200" dirty="0"/>
              <a:t>more capable </a:t>
            </a:r>
            <a:r>
              <a:rPr lang="fr-FR" sz="2200" dirty="0" smtClean="0"/>
              <a:t>drones : </a:t>
            </a:r>
            <a:r>
              <a:rPr lang="fr-FR" sz="2200" dirty="0" err="1" smtClean="0"/>
              <a:t>allowing</a:t>
            </a:r>
            <a:r>
              <a:rPr lang="fr-FR" sz="2200" dirty="0" smtClean="0"/>
              <a:t> </a:t>
            </a:r>
            <a:r>
              <a:rPr lang="fr-FR" sz="2200" dirty="0" err="1"/>
              <a:t>firefighters</a:t>
            </a:r>
            <a:r>
              <a:rPr lang="fr-FR" sz="2200" dirty="0"/>
              <a:t> to </a:t>
            </a:r>
            <a:r>
              <a:rPr lang="fr-FR" sz="2200" dirty="0" err="1"/>
              <a:t>target</a:t>
            </a:r>
            <a:r>
              <a:rPr lang="fr-FR" sz="2200" dirty="0"/>
              <a:t> blazes or </a:t>
            </a:r>
            <a:r>
              <a:rPr lang="fr-FR" sz="2200" dirty="0" err="1"/>
              <a:t>farmers</a:t>
            </a:r>
            <a:r>
              <a:rPr lang="fr-FR" sz="2200" dirty="0"/>
              <a:t> to spot </a:t>
            </a:r>
            <a:r>
              <a:rPr lang="fr-FR" sz="2200" dirty="0" err="1"/>
              <a:t>blighted</a:t>
            </a:r>
            <a:r>
              <a:rPr lang="fr-FR" sz="2200" dirty="0"/>
              <a:t> </a:t>
            </a:r>
            <a:r>
              <a:rPr lang="fr-FR" sz="2200" dirty="0" err="1"/>
              <a:t>crops</a:t>
            </a:r>
            <a:r>
              <a:rPr lang="fr-FR" sz="2200" dirty="0"/>
              <a:t>. 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They</a:t>
            </a:r>
            <a:r>
              <a:rPr lang="fr-FR" sz="2200" dirty="0" smtClean="0"/>
              <a:t> </a:t>
            </a:r>
            <a:r>
              <a:rPr lang="fr-FR" sz="2200" dirty="0" err="1"/>
              <a:t>usually</a:t>
            </a:r>
            <a:r>
              <a:rPr lang="fr-FR" sz="2200" dirty="0"/>
              <a:t> </a:t>
            </a:r>
            <a:r>
              <a:rPr lang="fr-FR" sz="2200" dirty="0" err="1"/>
              <a:t>require</a:t>
            </a:r>
            <a:r>
              <a:rPr lang="fr-FR" sz="2200" dirty="0"/>
              <a:t> a </a:t>
            </a:r>
            <a:r>
              <a:rPr lang="fr-FR" sz="2200" dirty="0" err="1"/>
              <a:t>trained</a:t>
            </a:r>
            <a:r>
              <a:rPr lang="fr-FR" sz="2200" dirty="0"/>
              <a:t> pilot to </a:t>
            </a:r>
            <a:r>
              <a:rPr lang="fr-FR" sz="2200" dirty="0" err="1"/>
              <a:t>fly</a:t>
            </a:r>
            <a:r>
              <a:rPr lang="fr-FR" sz="2200" dirty="0"/>
              <a:t> </a:t>
            </a:r>
            <a:r>
              <a:rPr lang="fr-FR" sz="2200" dirty="0" err="1"/>
              <a:t>them</a:t>
            </a:r>
            <a:r>
              <a:rPr lang="fr-FR" sz="2200" dirty="0"/>
              <a:t>, </a:t>
            </a:r>
            <a:r>
              <a:rPr lang="fr-FR" sz="2200" dirty="0" err="1"/>
              <a:t>within</a:t>
            </a:r>
            <a:r>
              <a:rPr lang="fr-FR" sz="2200" dirty="0"/>
              <a:t> </a:t>
            </a:r>
            <a:r>
              <a:rPr lang="fr-FR" sz="2200" dirty="0" err="1"/>
              <a:t>visual</a:t>
            </a:r>
            <a:r>
              <a:rPr lang="fr-FR" sz="2200" dirty="0"/>
              <a:t> range </a:t>
            </a:r>
            <a:r>
              <a:rPr lang="fr-FR" sz="2200" dirty="0" err="1"/>
              <a:t>only</a:t>
            </a:r>
            <a:r>
              <a:rPr lang="fr-FR" sz="2200" dirty="0"/>
              <a:t>, and </a:t>
            </a:r>
            <a:r>
              <a:rPr lang="fr-FR" sz="2200" dirty="0" err="1"/>
              <a:t>still</a:t>
            </a:r>
            <a:r>
              <a:rPr lang="fr-FR" sz="2200" dirty="0"/>
              <a:t> have </a:t>
            </a:r>
            <a:r>
              <a:rPr lang="fr-FR" sz="2200" dirty="0" err="1"/>
              <a:t>relatively</a:t>
            </a:r>
            <a:r>
              <a:rPr lang="fr-FR" sz="2200" dirty="0"/>
              <a:t> </a:t>
            </a:r>
            <a:r>
              <a:rPr lang="fr-FR" sz="2200" dirty="0" err="1"/>
              <a:t>limited</a:t>
            </a:r>
            <a:r>
              <a:rPr lang="fr-FR" sz="2200" dirty="0"/>
              <a:t> flight times.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Commercial </a:t>
            </a:r>
            <a:r>
              <a:rPr lang="fr-FR" sz="2200" dirty="0"/>
              <a:t>drones are </a:t>
            </a:r>
            <a:r>
              <a:rPr lang="fr-FR" sz="2200" dirty="0" err="1"/>
              <a:t>expected</a:t>
            </a:r>
            <a:r>
              <a:rPr lang="fr-FR" sz="2200" dirty="0"/>
              <a:t> to </a:t>
            </a:r>
            <a:r>
              <a:rPr lang="fr-FR" sz="2200" dirty="0" err="1"/>
              <a:t>become</a:t>
            </a:r>
            <a:r>
              <a:rPr lang="fr-FR" sz="2200" dirty="0"/>
              <a:t> an </a:t>
            </a:r>
            <a:r>
              <a:rPr lang="fr-FR" sz="2200" dirty="0" err="1"/>
              <a:t>industry</a:t>
            </a:r>
            <a:r>
              <a:rPr lang="fr-FR" sz="2200" dirty="0"/>
              <a:t> </a:t>
            </a:r>
            <a:r>
              <a:rPr lang="fr-FR" sz="2200" dirty="0" err="1"/>
              <a:t>worth</a:t>
            </a:r>
            <a:r>
              <a:rPr lang="fr-FR" sz="2200" dirty="0"/>
              <a:t> more </a:t>
            </a:r>
            <a:r>
              <a:rPr lang="fr-FR" sz="2200" dirty="0" err="1"/>
              <a:t>than</a:t>
            </a:r>
            <a:r>
              <a:rPr lang="fr-FR" sz="2200" dirty="0"/>
              <a:t> $5bn (£4bn) by 2020, </a:t>
            </a:r>
            <a:r>
              <a:rPr lang="fr-FR" sz="2200" dirty="0" err="1"/>
              <a:t>with</a:t>
            </a:r>
            <a:r>
              <a:rPr lang="fr-FR" sz="2200" dirty="0"/>
              <a:t> </a:t>
            </a:r>
            <a:r>
              <a:rPr lang="fr-FR" sz="2200" dirty="0" err="1"/>
              <a:t>gradually</a:t>
            </a:r>
            <a:r>
              <a:rPr lang="fr-FR" sz="2200" dirty="0"/>
              <a:t> </a:t>
            </a:r>
            <a:r>
              <a:rPr lang="fr-FR" sz="2200" dirty="0" err="1"/>
              <a:t>relaxing</a:t>
            </a:r>
            <a:r>
              <a:rPr lang="fr-FR" sz="2200" dirty="0"/>
              <a:t> </a:t>
            </a:r>
            <a:r>
              <a:rPr lang="fr-FR" sz="2200" dirty="0" err="1"/>
              <a:t>regulations</a:t>
            </a:r>
            <a:r>
              <a:rPr lang="fr-FR" sz="2200" dirty="0"/>
              <a:t> </a:t>
            </a:r>
            <a:r>
              <a:rPr lang="fr-FR" sz="2200" dirty="0" err="1"/>
              <a:t>allowing</a:t>
            </a:r>
            <a:r>
              <a:rPr lang="fr-FR" sz="2200" dirty="0"/>
              <a:t> </a:t>
            </a:r>
            <a:r>
              <a:rPr lang="fr-FR" sz="2200" dirty="0" err="1"/>
              <a:t>even</a:t>
            </a:r>
            <a:r>
              <a:rPr lang="fr-FR" sz="2200" dirty="0"/>
              <a:t> </a:t>
            </a:r>
            <a:r>
              <a:rPr lang="fr-FR" sz="2200" dirty="0" err="1"/>
              <a:t>small</a:t>
            </a:r>
            <a:r>
              <a:rPr lang="fr-FR" sz="2200" dirty="0"/>
              <a:t> businesses to </a:t>
            </a:r>
            <a:r>
              <a:rPr lang="fr-FR" sz="2200" dirty="0" err="1"/>
              <a:t>operate</a:t>
            </a:r>
            <a:r>
              <a:rPr lang="fr-FR" sz="2200" dirty="0"/>
              <a:t> </a:t>
            </a:r>
            <a:r>
              <a:rPr lang="fr-FR" sz="2200" dirty="0" err="1"/>
              <a:t>them</a:t>
            </a:r>
            <a:r>
              <a:rPr lang="fr-FR" sz="2200" dirty="0"/>
              <a:t>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200" dirty="0"/>
              <a:t>Types of drones</a:t>
            </a:r>
            <a:r>
              <a:rPr lang="fr-FR" sz="2200" dirty="0" smtClean="0"/>
              <a:t>: </a:t>
            </a:r>
            <a:r>
              <a:rPr lang="fr-FR" sz="2200" dirty="0" err="1" smtClean="0"/>
              <a:t>Quadcopters</a:t>
            </a:r>
            <a:r>
              <a:rPr lang="fr-FR" sz="2200" dirty="0" smtClean="0"/>
              <a:t> </a:t>
            </a:r>
            <a:r>
              <a:rPr lang="fr-FR" sz="2200" dirty="0"/>
              <a:t>and </a:t>
            </a:r>
            <a:r>
              <a:rPr lang="fr-FR" sz="2200" dirty="0" err="1"/>
              <a:t>fixed</a:t>
            </a:r>
            <a:r>
              <a:rPr lang="fr-FR" sz="2200" dirty="0"/>
              <a:t> </a:t>
            </a:r>
            <a:r>
              <a:rPr lang="fr-FR" sz="2200" dirty="0" err="1"/>
              <a:t>wing</a:t>
            </a:r>
            <a:r>
              <a:rPr lang="fr-FR" sz="2200" dirty="0"/>
              <a:t>, </a:t>
            </a:r>
            <a:r>
              <a:rPr lang="fr-FR" sz="2200" dirty="0" err="1"/>
              <a:t>propeller</a:t>
            </a:r>
            <a:r>
              <a:rPr lang="fr-FR" sz="2200" dirty="0"/>
              <a:t>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/>
              <a:t>Companies</a:t>
            </a:r>
            <a:r>
              <a:rPr lang="fr-FR" sz="2200" dirty="0"/>
              <a:t> </a:t>
            </a:r>
            <a:r>
              <a:rPr lang="fr-FR" sz="2200" dirty="0" err="1"/>
              <a:t>involved:DJI</a:t>
            </a:r>
            <a:r>
              <a:rPr lang="fr-FR" sz="2200" dirty="0"/>
              <a:t>, </a:t>
            </a:r>
            <a:r>
              <a:rPr lang="fr-FR" sz="2200" dirty="0" err="1"/>
              <a:t>senseFly</a:t>
            </a:r>
            <a:r>
              <a:rPr lang="fr-FR" sz="2200" dirty="0"/>
              <a:t>, </a:t>
            </a:r>
            <a:r>
              <a:rPr lang="fr-FR" sz="2200" dirty="0" err="1"/>
              <a:t>QuestUAV</a:t>
            </a:r>
            <a:r>
              <a:rPr lang="fr-FR" sz="2200" dirty="0"/>
              <a:t>, </a:t>
            </a:r>
            <a:r>
              <a:rPr lang="fr-FR" sz="2200" dirty="0" err="1"/>
              <a:t>Insitu</a:t>
            </a:r>
            <a:r>
              <a:rPr lang="fr-FR" sz="2200" dirty="0"/>
              <a:t>, Microsoft.</a:t>
            </a:r>
          </a:p>
        </p:txBody>
      </p:sp>
      <p:pic>
        <p:nvPicPr>
          <p:cNvPr id="7" name="Imag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14" y="1013571"/>
            <a:ext cx="4232601" cy="2724208"/>
          </a:xfrm>
          <a:prstGeom prst="rect">
            <a:avLst/>
          </a:prstGeom>
        </p:spPr>
      </p:pic>
      <p:pic>
        <p:nvPicPr>
          <p:cNvPr id="8" name="Image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14" y="3959442"/>
            <a:ext cx="4232601" cy="269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8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DELIVERY DRONES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68053" y="1098553"/>
            <a:ext cx="562829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b="1" dirty="0"/>
              <a:t>Altitude: 50 to 120 </a:t>
            </a:r>
            <a:r>
              <a:rPr lang="fr-FR" sz="2400" b="1" dirty="0" err="1"/>
              <a:t>metres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Drones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fly</a:t>
            </a:r>
            <a:r>
              <a:rPr lang="fr-FR" sz="2200" dirty="0"/>
              <a:t> </a:t>
            </a:r>
            <a:r>
              <a:rPr lang="fr-FR" sz="2200" dirty="0" err="1"/>
              <a:t>beyond</a:t>
            </a:r>
            <a:r>
              <a:rPr lang="fr-FR" sz="2200" dirty="0"/>
              <a:t> the </a:t>
            </a:r>
            <a:r>
              <a:rPr lang="fr-FR" sz="2200" dirty="0" err="1"/>
              <a:t>operator's</a:t>
            </a:r>
            <a:r>
              <a:rPr lang="fr-FR" sz="2200" dirty="0"/>
              <a:t> line of </a:t>
            </a:r>
            <a:r>
              <a:rPr lang="fr-FR" sz="2200" dirty="0" err="1"/>
              <a:t>sight</a:t>
            </a:r>
            <a:r>
              <a:rPr lang="fr-FR" sz="2200" dirty="0"/>
              <a:t>, or over long ranges, must have the </a:t>
            </a:r>
            <a:r>
              <a:rPr lang="fr-FR" sz="2200" dirty="0" err="1"/>
              <a:t>ability</a:t>
            </a:r>
            <a:r>
              <a:rPr lang="fr-FR" sz="2200" dirty="0"/>
              <a:t> to plan routes, </a:t>
            </a:r>
            <a:r>
              <a:rPr lang="fr-FR" sz="2200" dirty="0" err="1"/>
              <a:t>avoid</a:t>
            </a:r>
            <a:r>
              <a:rPr lang="fr-FR" sz="2200" dirty="0"/>
              <a:t> </a:t>
            </a:r>
            <a:r>
              <a:rPr lang="fr-FR" sz="2200" dirty="0" err="1"/>
              <a:t>other</a:t>
            </a:r>
            <a:r>
              <a:rPr lang="fr-FR" sz="2200" dirty="0"/>
              <a:t> </a:t>
            </a:r>
            <a:r>
              <a:rPr lang="fr-FR" sz="2200" dirty="0" err="1"/>
              <a:t>flying</a:t>
            </a:r>
            <a:r>
              <a:rPr lang="fr-FR" sz="2200" dirty="0"/>
              <a:t> </a:t>
            </a:r>
            <a:r>
              <a:rPr lang="fr-FR" sz="2200" dirty="0" err="1"/>
              <a:t>objects</a:t>
            </a:r>
            <a:r>
              <a:rPr lang="fr-FR" sz="2200" dirty="0"/>
              <a:t>, and land </a:t>
            </a:r>
            <a:r>
              <a:rPr lang="fr-FR" sz="2200" dirty="0" err="1"/>
              <a:t>themselves</a:t>
            </a:r>
            <a:r>
              <a:rPr lang="fr-FR" sz="2200" dirty="0"/>
              <a:t> </a:t>
            </a:r>
            <a:r>
              <a:rPr lang="fr-FR" sz="2200" dirty="0" err="1"/>
              <a:t>safely</a:t>
            </a:r>
            <a:r>
              <a:rPr lang="fr-FR" sz="2200" dirty="0"/>
              <a:t>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Amazon </a:t>
            </a:r>
            <a:r>
              <a:rPr lang="fr-FR" sz="2200" dirty="0"/>
              <a:t>has </a:t>
            </a:r>
            <a:r>
              <a:rPr lang="fr-FR" sz="2200" dirty="0" err="1"/>
              <a:t>proposed</a:t>
            </a:r>
            <a:r>
              <a:rPr lang="fr-FR" sz="2200" dirty="0"/>
              <a:t> a </a:t>
            </a:r>
            <a:r>
              <a:rPr lang="fr-FR" sz="2200" dirty="0" err="1"/>
              <a:t>dedicated</a:t>
            </a:r>
            <a:r>
              <a:rPr lang="fr-FR" sz="2200" dirty="0"/>
              <a:t> high-speed transit zone </a:t>
            </a:r>
            <a:r>
              <a:rPr lang="fr-FR" sz="2200" dirty="0" err="1"/>
              <a:t>just</a:t>
            </a:r>
            <a:r>
              <a:rPr lang="fr-FR" sz="2200" dirty="0"/>
              <a:t> </a:t>
            </a:r>
            <a:r>
              <a:rPr lang="fr-FR" sz="2200" dirty="0" err="1"/>
              <a:t>above</a:t>
            </a:r>
            <a:r>
              <a:rPr lang="fr-FR" sz="2200" dirty="0"/>
              <a:t> 120m, </a:t>
            </a:r>
            <a:r>
              <a:rPr lang="fr-FR" sz="2200" dirty="0" err="1"/>
              <a:t>allowing</a:t>
            </a:r>
            <a:r>
              <a:rPr lang="fr-FR" sz="2200" dirty="0"/>
              <a:t> </a:t>
            </a:r>
            <a:r>
              <a:rPr lang="fr-FR" sz="2200" dirty="0" err="1"/>
              <a:t>delivery</a:t>
            </a:r>
            <a:r>
              <a:rPr lang="fr-FR" sz="2200" dirty="0"/>
              <a:t> drones to zip </a:t>
            </a:r>
            <a:r>
              <a:rPr lang="fr-FR" sz="2200" dirty="0" err="1"/>
              <a:t>between</a:t>
            </a:r>
            <a:r>
              <a:rPr lang="fr-FR" sz="2200" dirty="0"/>
              <a:t> </a:t>
            </a:r>
            <a:r>
              <a:rPr lang="fr-FR" sz="2200" dirty="0" err="1"/>
              <a:t>warehouses</a:t>
            </a:r>
            <a:r>
              <a:rPr lang="fr-FR" sz="2200" dirty="0"/>
              <a:t> and homes.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Nasa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slowly</a:t>
            </a:r>
            <a:r>
              <a:rPr lang="fr-FR" sz="2200" dirty="0"/>
              <a:t> </a:t>
            </a:r>
            <a:r>
              <a:rPr lang="fr-FR" sz="2200" dirty="0" err="1"/>
              <a:t>developing</a:t>
            </a:r>
            <a:r>
              <a:rPr lang="fr-FR" sz="2200" dirty="0"/>
              <a:t> an </a:t>
            </a:r>
            <a:r>
              <a:rPr lang="fr-FR" sz="2200" dirty="0" err="1"/>
              <a:t>automated</a:t>
            </a:r>
            <a:r>
              <a:rPr lang="fr-FR" sz="2200" dirty="0"/>
              <a:t> air </a:t>
            </a:r>
            <a:r>
              <a:rPr lang="fr-FR" sz="2200" dirty="0" err="1"/>
              <a:t>traffic</a:t>
            </a:r>
            <a:r>
              <a:rPr lang="fr-FR" sz="2200" dirty="0"/>
              <a:t> control system for </a:t>
            </a:r>
            <a:r>
              <a:rPr lang="fr-FR" sz="2200" dirty="0" err="1"/>
              <a:t>autonomous</a:t>
            </a:r>
            <a:r>
              <a:rPr lang="fr-FR" sz="2200" dirty="0"/>
              <a:t> drones and </a:t>
            </a:r>
            <a:r>
              <a:rPr lang="fr-FR" sz="2200" dirty="0" err="1"/>
              <a:t>hopes</a:t>
            </a:r>
            <a:r>
              <a:rPr lang="fr-FR" sz="2200" dirty="0"/>
              <a:t> to test an </a:t>
            </a:r>
            <a:r>
              <a:rPr lang="fr-FR" sz="2200" dirty="0" err="1"/>
              <a:t>operational</a:t>
            </a:r>
            <a:r>
              <a:rPr lang="fr-FR" sz="2200" dirty="0"/>
              <a:t> system by 2018. 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Types </a:t>
            </a:r>
            <a:r>
              <a:rPr lang="fr-FR" sz="2200" dirty="0"/>
              <a:t>of drones</a:t>
            </a:r>
            <a:r>
              <a:rPr lang="fr-FR" sz="2200" dirty="0" smtClean="0"/>
              <a:t>: </a:t>
            </a:r>
            <a:r>
              <a:rPr lang="fr-FR" sz="2200" dirty="0" err="1" smtClean="0"/>
              <a:t>Fixed</a:t>
            </a:r>
            <a:r>
              <a:rPr lang="fr-FR" sz="2200" dirty="0" smtClean="0"/>
              <a:t> </a:t>
            </a:r>
            <a:r>
              <a:rPr lang="fr-FR" sz="2200" dirty="0" err="1"/>
              <a:t>wing</a:t>
            </a:r>
            <a:r>
              <a:rPr lang="fr-FR" sz="2200" dirty="0"/>
              <a:t>, </a:t>
            </a:r>
            <a:r>
              <a:rPr lang="fr-FR" sz="2200" dirty="0" err="1"/>
              <a:t>propeller</a:t>
            </a:r>
            <a:r>
              <a:rPr lang="fr-FR" sz="2200" dirty="0"/>
              <a:t>.</a:t>
            </a:r>
          </a:p>
          <a:p>
            <a:pPr marL="342900" indent="-342900">
              <a:buFont typeface="Wingdings" charset="2"/>
              <a:buChar char="§"/>
            </a:pPr>
            <a:r>
              <a:rPr lang="fr-FR" sz="2200" dirty="0" err="1"/>
              <a:t>Companies</a:t>
            </a:r>
            <a:r>
              <a:rPr lang="fr-FR" sz="2200" dirty="0"/>
              <a:t> </a:t>
            </a:r>
            <a:r>
              <a:rPr lang="fr-FR" sz="2200" dirty="0" err="1"/>
              <a:t>involved:Amazon</a:t>
            </a:r>
            <a:r>
              <a:rPr lang="fr-FR" sz="2200" dirty="0"/>
              <a:t>, Google, UPS, DHL, </a:t>
            </a:r>
            <a:r>
              <a:rPr lang="fr-FR" sz="2200" dirty="0" err="1"/>
              <a:t>CyPhy</a:t>
            </a:r>
            <a:r>
              <a:rPr lang="fr-FR" sz="2200" dirty="0"/>
              <a:t> Works.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69" y="1150627"/>
            <a:ext cx="4347292" cy="2646753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69" y="3939184"/>
            <a:ext cx="4347292" cy="26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SOLAR DRONES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9112" y="1325563"/>
            <a:ext cx="5499536" cy="504814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b="1" dirty="0"/>
              <a:t>Altitude: 10km to 30km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Facebook </a:t>
            </a:r>
            <a:r>
              <a:rPr lang="fr-FR" dirty="0"/>
              <a:t>and Google are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solar-powered</a:t>
            </a:r>
            <a:r>
              <a:rPr lang="fr-FR" dirty="0"/>
              <a:t> drones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remain</a:t>
            </a:r>
            <a:r>
              <a:rPr lang="fr-FR" dirty="0"/>
              <a:t> </a:t>
            </a:r>
            <a:r>
              <a:rPr lang="fr-FR" dirty="0" err="1"/>
              <a:t>aloft</a:t>
            </a:r>
            <a:r>
              <a:rPr lang="fr-FR" dirty="0"/>
              <a:t> for </a:t>
            </a:r>
            <a:r>
              <a:rPr lang="fr-FR" dirty="0" err="1"/>
              <a:t>weeks</a:t>
            </a:r>
            <a:r>
              <a:rPr lang="fr-FR" dirty="0"/>
              <a:t> at a time.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Facebook’s</a:t>
            </a:r>
            <a:r>
              <a:rPr lang="fr-FR" dirty="0" smtClean="0"/>
              <a:t> </a:t>
            </a:r>
            <a:r>
              <a:rPr lang="fr-FR" dirty="0"/>
              <a:t>Aquila drone </a:t>
            </a:r>
            <a:r>
              <a:rPr lang="fr-FR" dirty="0" err="1"/>
              <a:t>provides</a:t>
            </a:r>
            <a:r>
              <a:rPr lang="fr-FR" dirty="0"/>
              <a:t> </a:t>
            </a:r>
            <a:r>
              <a:rPr lang="fr-FR" dirty="0" err="1"/>
              <a:t>wireless</a:t>
            </a:r>
            <a:r>
              <a:rPr lang="fr-FR" dirty="0"/>
              <a:t> </a:t>
            </a:r>
            <a:r>
              <a:rPr lang="fr-FR" dirty="0" err="1"/>
              <a:t>connectivity</a:t>
            </a:r>
            <a:r>
              <a:rPr lang="fr-FR" dirty="0"/>
              <a:t> for </a:t>
            </a:r>
            <a:r>
              <a:rPr lang="fr-FR" dirty="0" err="1"/>
              <a:t>remote</a:t>
            </a:r>
            <a:r>
              <a:rPr lang="fr-FR" dirty="0"/>
              <a:t> areas and </a:t>
            </a:r>
            <a:r>
              <a:rPr lang="fr-FR" dirty="0" err="1"/>
              <a:t>developing</a:t>
            </a:r>
            <a:r>
              <a:rPr lang="fr-FR" dirty="0"/>
              <a:t> </a:t>
            </a:r>
            <a:r>
              <a:rPr lang="fr-FR" dirty="0" smtClean="0"/>
              <a:t>countries.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Google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towards</a:t>
            </a:r>
            <a:r>
              <a:rPr lang="fr-FR" dirty="0"/>
              <a:t> </a:t>
            </a:r>
            <a:r>
              <a:rPr lang="fr-FR" dirty="0" err="1"/>
              <a:t>next-generation</a:t>
            </a:r>
            <a:r>
              <a:rPr lang="fr-FR" dirty="0"/>
              <a:t> high-speed 5G data.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Types </a:t>
            </a:r>
            <a:r>
              <a:rPr lang="fr-FR" dirty="0"/>
              <a:t>of </a:t>
            </a:r>
            <a:r>
              <a:rPr lang="fr-FR" dirty="0" err="1"/>
              <a:t>drones:Fixed</a:t>
            </a:r>
            <a:r>
              <a:rPr lang="fr-FR" dirty="0"/>
              <a:t> </a:t>
            </a:r>
            <a:r>
              <a:rPr lang="fr-FR" dirty="0" err="1"/>
              <a:t>wing</a:t>
            </a:r>
            <a:r>
              <a:rPr lang="fr-FR" dirty="0"/>
              <a:t>, </a:t>
            </a:r>
            <a:r>
              <a:rPr lang="fr-FR" dirty="0" err="1"/>
              <a:t>conventional</a:t>
            </a:r>
            <a:r>
              <a:rPr lang="fr-FR" dirty="0"/>
              <a:t> and </a:t>
            </a:r>
            <a:r>
              <a:rPr lang="fr-FR" dirty="0" err="1"/>
              <a:t>solar-powered</a:t>
            </a:r>
            <a:r>
              <a:rPr lang="fr-FR" dirty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Companies</a:t>
            </a:r>
            <a:r>
              <a:rPr lang="fr-FR" dirty="0"/>
              <a:t> </a:t>
            </a:r>
            <a:r>
              <a:rPr lang="fr-FR" dirty="0" err="1"/>
              <a:t>involved</a:t>
            </a:r>
            <a:r>
              <a:rPr lang="fr-FR" dirty="0" smtClean="0"/>
              <a:t>: Facebook</a:t>
            </a:r>
            <a:r>
              <a:rPr lang="fr-FR" dirty="0"/>
              <a:t>, Google, Airbus, Boeing, </a:t>
            </a:r>
            <a:r>
              <a:rPr lang="fr-FR" dirty="0" err="1"/>
              <a:t>SolarStratos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175" y="346841"/>
            <a:ext cx="4882253" cy="2990930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21" y="3508348"/>
            <a:ext cx="4910959" cy="30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6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black">
          <a:xfrm>
            <a:off x="767861" y="1730829"/>
            <a:ext cx="6775939" cy="358676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6600" dirty="0" smtClean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ON FLIPBOARD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</a:p>
          <a:p>
            <a:r>
              <a:rPr lang="fr-FR" sz="2400" dirty="0">
                <a:latin typeface="Calibri" charset="0"/>
                <a:ea typeface="Calibri" charset="0"/>
                <a:cs typeface="Calibri" charset="0"/>
                <a:hlinkClick r:id=""/>
              </a:rPr>
              <a:t>http://flip.it/zFTbQk</a:t>
            </a:r>
            <a:endParaRPr lang="fr-FR" sz="2400" dirty="0" smtClean="0">
              <a:latin typeface="Calibri" charset="0"/>
              <a:ea typeface="Calibri" charset="0"/>
              <a:cs typeface="Calibri" charset="0"/>
              <a:hlinkClick r:id="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12" y="986757"/>
            <a:ext cx="3580460" cy="48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5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BEYOND THE DRONE : </a:t>
            </a:r>
            <a:r>
              <a:rPr lang="fr-FR" dirty="0" err="1" smtClean="0"/>
              <a:t>EHang</a:t>
            </a:r>
            <a:r>
              <a:rPr lang="fr-FR" dirty="0" smtClean="0"/>
              <a:t> 184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02" y="1589850"/>
            <a:ext cx="5122311" cy="1133204"/>
          </a:xfrm>
        </p:spPr>
      </p:pic>
      <p:sp>
        <p:nvSpPr>
          <p:cNvPr id="5" name="ZoneTexte 4"/>
          <p:cNvSpPr txBox="1"/>
          <p:nvPr/>
        </p:nvSpPr>
        <p:spPr>
          <a:xfrm>
            <a:off x="333292" y="1589850"/>
            <a:ext cx="54201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Chinese</a:t>
            </a:r>
            <a:r>
              <a:rPr lang="fr-FR" sz="2400" dirty="0"/>
              <a:t> drone </a:t>
            </a:r>
            <a:r>
              <a:rPr lang="fr-FR" sz="2400" dirty="0" smtClean="0"/>
              <a:t>manufacturer </a:t>
            </a:r>
            <a:r>
              <a:rPr lang="fr-FR" sz="2400" dirty="0" err="1" smtClean="0"/>
              <a:t>EHangunveiled</a:t>
            </a:r>
            <a:r>
              <a:rPr lang="fr-FR" sz="2400" dirty="0" smtClean="0"/>
              <a:t> </a:t>
            </a:r>
            <a:r>
              <a:rPr lang="fr-FR" sz="2400" dirty="0"/>
              <a:t>the </a:t>
            </a:r>
            <a:r>
              <a:rPr lang="fr-FR" sz="2400" dirty="0" err="1" smtClean="0"/>
              <a:t>EHang</a:t>
            </a:r>
            <a:r>
              <a:rPr lang="fr-FR" sz="2400" dirty="0" smtClean="0"/>
              <a:t> 184, </a:t>
            </a:r>
            <a:r>
              <a:rPr lang="fr-FR" sz="2400" dirty="0"/>
              <a:t>the first </a:t>
            </a:r>
            <a:r>
              <a:rPr lang="fr-FR" sz="2400" dirty="0" err="1"/>
              <a:t>fully</a:t>
            </a:r>
            <a:r>
              <a:rPr lang="fr-FR" sz="2400" dirty="0"/>
              <a:t> </a:t>
            </a:r>
            <a:r>
              <a:rPr lang="fr-FR" sz="2400" dirty="0" err="1"/>
              <a:t>electric</a:t>
            </a:r>
            <a:r>
              <a:rPr lang="fr-FR" sz="2400" dirty="0"/>
              <a:t> </a:t>
            </a:r>
            <a:r>
              <a:rPr lang="fr-FR" sz="2400" dirty="0" err="1"/>
              <a:t>autonomous</a:t>
            </a:r>
            <a:r>
              <a:rPr lang="fr-FR" sz="2400" dirty="0"/>
              <a:t> </a:t>
            </a:r>
            <a:r>
              <a:rPr lang="fr-FR" sz="2400" dirty="0" err="1"/>
              <a:t>aerial</a:t>
            </a:r>
            <a:r>
              <a:rPr lang="fr-FR" sz="2400" dirty="0"/>
              <a:t> </a:t>
            </a:r>
            <a:r>
              <a:rPr lang="fr-FR" sz="2400" dirty="0" err="1"/>
              <a:t>vehicle</a:t>
            </a:r>
            <a:r>
              <a:rPr lang="fr-FR" sz="2400" dirty="0"/>
              <a:t> capable of </a:t>
            </a:r>
            <a:r>
              <a:rPr lang="fr-FR" sz="2400" dirty="0" err="1"/>
              <a:t>carrying</a:t>
            </a:r>
            <a:r>
              <a:rPr lang="fr-FR" sz="2400" dirty="0"/>
              <a:t> one </a:t>
            </a:r>
            <a:r>
              <a:rPr lang="fr-FR" sz="2400" dirty="0" err="1"/>
              <a:t>passenger</a:t>
            </a:r>
            <a:r>
              <a:rPr lang="fr-FR" sz="2400" dirty="0"/>
              <a:t> up to 220 pounds over short distances.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Travel</a:t>
            </a:r>
            <a:r>
              <a:rPr lang="fr-FR" sz="2400" dirty="0" smtClean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controlled</a:t>
            </a:r>
            <a:r>
              <a:rPr lang="fr-FR" sz="2400" dirty="0"/>
              <a:t> </a:t>
            </a:r>
            <a:r>
              <a:rPr lang="fr-FR" sz="2400" dirty="0" err="1"/>
              <a:t>mostly</a:t>
            </a:r>
            <a:r>
              <a:rPr lang="fr-FR" sz="2400" dirty="0"/>
              <a:t> by an </a:t>
            </a:r>
            <a:r>
              <a:rPr lang="fr-FR" sz="2400" dirty="0" err="1"/>
              <a:t>onboard</a:t>
            </a:r>
            <a:r>
              <a:rPr lang="fr-FR" sz="2400" dirty="0"/>
              <a:t> </a:t>
            </a:r>
            <a:r>
              <a:rPr lang="fr-FR" sz="2400" dirty="0" err="1"/>
              <a:t>tablet</a:t>
            </a:r>
            <a:r>
              <a:rPr lang="fr-FR" sz="2400" dirty="0"/>
              <a:t> </a:t>
            </a:r>
            <a:r>
              <a:rPr lang="fr-FR" sz="2400" dirty="0" err="1"/>
              <a:t>inside</a:t>
            </a:r>
            <a:r>
              <a:rPr lang="fr-FR" sz="2400" dirty="0"/>
              <a:t> the </a:t>
            </a:r>
            <a:r>
              <a:rPr lang="fr-FR" sz="2400" dirty="0" err="1"/>
              <a:t>pod-like</a:t>
            </a:r>
            <a:r>
              <a:rPr lang="fr-FR" sz="2400" dirty="0"/>
              <a:t> </a:t>
            </a:r>
            <a:r>
              <a:rPr lang="fr-FR" sz="2400" dirty="0" smtClean="0"/>
              <a:t>cockpit. </a:t>
            </a:r>
            <a:endParaRPr lang="fr-FR" sz="2400" dirty="0"/>
          </a:p>
        </p:txBody>
      </p:sp>
      <p:pic>
        <p:nvPicPr>
          <p:cNvPr id="6" name="Imag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02" y="2987342"/>
            <a:ext cx="5148469" cy="330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BEYOND THE DRONE : UBER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4320" y="1520825"/>
            <a:ext cx="5120640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Uber drone taxi.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Uber </a:t>
            </a:r>
            <a:r>
              <a:rPr lang="fr-FR" dirty="0"/>
              <a:t>has been </a:t>
            </a:r>
            <a:r>
              <a:rPr lang="fr-FR" dirty="0" err="1"/>
              <a:t>pioneering</a:t>
            </a:r>
            <a:r>
              <a:rPr lang="fr-FR" dirty="0"/>
              <a:t> self-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for a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debuting</a:t>
            </a:r>
            <a:r>
              <a:rPr lang="fr-FR" dirty="0"/>
              <a:t> the first self-</a:t>
            </a:r>
            <a:r>
              <a:rPr lang="fr-FR" dirty="0" err="1"/>
              <a:t>driving</a:t>
            </a:r>
            <a:r>
              <a:rPr lang="fr-FR" dirty="0"/>
              <a:t> taxis in </a:t>
            </a:r>
            <a:r>
              <a:rPr lang="fr-FR" dirty="0" smtClean="0"/>
              <a:t>Pittsburgh (</a:t>
            </a:r>
            <a:r>
              <a:rPr lang="fr-FR" dirty="0" err="1" smtClean="0"/>
              <a:t>august</a:t>
            </a:r>
            <a:r>
              <a:rPr lang="fr-FR" dirty="0" smtClean="0"/>
              <a:t> 2016) </a:t>
            </a:r>
            <a:r>
              <a:rPr lang="fr-FR" dirty="0"/>
              <a:t>last </a:t>
            </a:r>
            <a:r>
              <a:rPr lang="fr-FR" dirty="0" err="1"/>
              <a:t>month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T</a:t>
            </a:r>
            <a:r>
              <a:rPr lang="fr-FR" dirty="0" smtClean="0"/>
              <a:t>he </a:t>
            </a:r>
            <a:r>
              <a:rPr lang="fr-FR" dirty="0"/>
              <a:t>ride 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wants</a:t>
            </a:r>
            <a:r>
              <a:rPr lang="fr-FR" dirty="0"/>
              <a:t> to push the </a:t>
            </a:r>
            <a:r>
              <a:rPr lang="fr-FR" dirty="0" smtClean="0"/>
              <a:t>challenge </a:t>
            </a:r>
            <a:r>
              <a:rPr lang="fr-FR" dirty="0" err="1" smtClean="0"/>
              <a:t>higher</a:t>
            </a:r>
            <a:r>
              <a:rPr lang="fr-FR" dirty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Uber drone taxi (end 2017).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80" y="1520825"/>
            <a:ext cx="6043798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SECURITY ISSUE : CRASH AND TERRORISM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5" y="1088843"/>
            <a:ext cx="4666592" cy="2727911"/>
          </a:xfrm>
        </p:spPr>
      </p:pic>
      <p:pic>
        <p:nvPicPr>
          <p:cNvPr id="8" name="Image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91" y="4012236"/>
            <a:ext cx="4534108" cy="2762524"/>
          </a:xfrm>
          <a:prstGeom prst="rect">
            <a:avLst/>
          </a:prstGeom>
        </p:spPr>
      </p:pic>
      <p:pic>
        <p:nvPicPr>
          <p:cNvPr id="9" name="Image 8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91" y="1088843"/>
            <a:ext cx="4371310" cy="2727911"/>
          </a:xfrm>
          <a:prstGeom prst="rect">
            <a:avLst/>
          </a:prstGeom>
        </p:spPr>
      </p:pic>
      <p:pic>
        <p:nvPicPr>
          <p:cNvPr id="11" name="Image 10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5" y="3894322"/>
            <a:ext cx="4666592" cy="288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7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PRIVACY ISSUE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72" y="961696"/>
            <a:ext cx="5021194" cy="2831381"/>
          </a:xfrm>
        </p:spPr>
      </p:pic>
      <p:sp>
        <p:nvSpPr>
          <p:cNvPr id="5" name="Rectangle 4"/>
          <p:cNvSpPr/>
          <p:nvPr/>
        </p:nvSpPr>
        <p:spPr>
          <a:xfrm>
            <a:off x="197069" y="1146914"/>
            <a:ext cx="604607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fr-FR" sz="2200" dirty="0"/>
              <a:t>Drones have </a:t>
            </a:r>
            <a:r>
              <a:rPr lang="fr-FR" sz="2200" dirty="0" err="1" smtClean="0"/>
              <a:t>capacity</a:t>
            </a:r>
            <a:r>
              <a:rPr lang="fr-FR" sz="2200" dirty="0" smtClean="0"/>
              <a:t> </a:t>
            </a:r>
            <a:r>
              <a:rPr lang="fr-FR" sz="2200" dirty="0"/>
              <a:t>to </a:t>
            </a:r>
            <a:r>
              <a:rPr lang="fr-FR" sz="2200" dirty="0" err="1"/>
              <a:t>gather</a:t>
            </a:r>
            <a:r>
              <a:rPr lang="fr-FR" sz="2200" dirty="0"/>
              <a:t> information about </a:t>
            </a:r>
            <a:r>
              <a:rPr lang="fr-FR" sz="2200" dirty="0" err="1" smtClean="0"/>
              <a:t>everyday</a:t>
            </a:r>
            <a:r>
              <a:rPr lang="fr-FR" sz="2200" dirty="0" smtClean="0"/>
              <a:t> </a:t>
            </a:r>
            <a:r>
              <a:rPr lang="fr-FR" sz="2200" dirty="0" err="1"/>
              <a:t>lives</a:t>
            </a:r>
            <a:r>
              <a:rPr lang="fr-FR" sz="2200" dirty="0"/>
              <a:t>, as </a:t>
            </a:r>
            <a:r>
              <a:rPr lang="fr-FR" sz="2200" dirty="0" err="1"/>
              <a:t>well</a:t>
            </a:r>
            <a:r>
              <a:rPr lang="fr-FR" sz="2200" dirty="0"/>
              <a:t> as the </a:t>
            </a:r>
            <a:r>
              <a:rPr lang="fr-FR" sz="2200" dirty="0" err="1"/>
              <a:t>dangerous</a:t>
            </a:r>
            <a:r>
              <a:rPr lang="fr-FR" sz="2200" dirty="0"/>
              <a:t> </a:t>
            </a:r>
            <a:r>
              <a:rPr lang="fr-FR" sz="2200" dirty="0" err="1"/>
              <a:t>potential</a:t>
            </a:r>
            <a:r>
              <a:rPr lang="fr-FR" sz="2200" dirty="0"/>
              <a:t> to </a:t>
            </a:r>
            <a:r>
              <a:rPr lang="fr-FR" sz="2200" dirty="0" err="1" smtClean="0"/>
              <a:t>encroach</a:t>
            </a:r>
            <a:r>
              <a:rPr lang="fr-FR" sz="2200" dirty="0"/>
              <a:t> </a:t>
            </a:r>
            <a:r>
              <a:rPr lang="fr-FR" sz="2200" dirty="0" smtClean="0"/>
              <a:t>on </a:t>
            </a:r>
            <a:r>
              <a:rPr lang="fr-FR" sz="2200" dirty="0" err="1"/>
              <a:t>privacy</a:t>
            </a:r>
            <a:r>
              <a:rPr lang="fr-FR" sz="2200" dirty="0"/>
              <a:t>. </a:t>
            </a:r>
            <a:endParaRPr lang="fr-FR" sz="2200" dirty="0" smtClean="0"/>
          </a:p>
          <a:p>
            <a:pPr marL="342900" indent="-342900">
              <a:buFont typeface="Wingdings" charset="2"/>
              <a:buChar char="§"/>
            </a:pPr>
            <a:endParaRPr lang="fr-FR" sz="2200" dirty="0"/>
          </a:p>
          <a:p>
            <a:pPr marL="342900" indent="-342900">
              <a:buFont typeface="Wingdings" charset="2"/>
              <a:buChar char="§"/>
            </a:pPr>
            <a:r>
              <a:rPr lang="fr-FR" sz="2200" dirty="0"/>
              <a:t>Drone </a:t>
            </a:r>
            <a:r>
              <a:rPr lang="fr-FR" sz="2200" dirty="0" err="1"/>
              <a:t>industry</a:t>
            </a:r>
            <a:r>
              <a:rPr lang="fr-FR" sz="2200" dirty="0"/>
              <a:t> </a:t>
            </a:r>
            <a:r>
              <a:rPr lang="fr-FR" sz="2200" dirty="0" err="1"/>
              <a:t>advocates</a:t>
            </a:r>
            <a:r>
              <a:rPr lang="fr-FR" sz="2200" dirty="0"/>
              <a:t> argue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these</a:t>
            </a:r>
            <a:r>
              <a:rPr lang="fr-FR" sz="2200" dirty="0"/>
              <a:t> </a:t>
            </a:r>
            <a:r>
              <a:rPr lang="fr-FR" sz="2200" dirty="0" err="1"/>
              <a:t>aircraft</a:t>
            </a:r>
            <a:r>
              <a:rPr lang="fr-FR" sz="2200" dirty="0"/>
              <a:t> are not all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different</a:t>
            </a:r>
            <a:r>
              <a:rPr lang="fr-FR" sz="2200" dirty="0"/>
              <a:t> </a:t>
            </a:r>
            <a:r>
              <a:rPr lang="fr-FR" sz="2200" dirty="0" err="1"/>
              <a:t>from</a:t>
            </a:r>
            <a:r>
              <a:rPr lang="fr-FR" sz="2200" dirty="0"/>
              <a:t> </a:t>
            </a:r>
            <a:r>
              <a:rPr lang="fr-FR" sz="2200" dirty="0" err="1"/>
              <a:t>other</a:t>
            </a:r>
            <a:r>
              <a:rPr lang="fr-FR" sz="2200" dirty="0"/>
              <a:t> technologies </a:t>
            </a:r>
            <a:r>
              <a:rPr lang="fr-FR" sz="2200" dirty="0" err="1"/>
              <a:t>that</a:t>
            </a:r>
            <a:r>
              <a:rPr lang="fr-FR" sz="2200" dirty="0"/>
              <a:t> </a:t>
            </a:r>
            <a:r>
              <a:rPr lang="fr-FR" sz="2200" dirty="0" err="1"/>
              <a:t>could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used</a:t>
            </a:r>
            <a:r>
              <a:rPr lang="fr-FR" sz="2200" dirty="0"/>
              <a:t> to </a:t>
            </a:r>
            <a:r>
              <a:rPr lang="fr-FR" sz="2200" dirty="0" err="1"/>
              <a:t>conduct</a:t>
            </a:r>
            <a:r>
              <a:rPr lang="fr-FR" sz="2200" dirty="0"/>
              <a:t> surveillance, and </a:t>
            </a:r>
            <a:r>
              <a:rPr lang="fr-FR" sz="2200" dirty="0" err="1"/>
              <a:t>that</a:t>
            </a:r>
            <a:r>
              <a:rPr lang="fr-FR" sz="2200" dirty="0"/>
              <a:t> state </a:t>
            </a:r>
            <a:r>
              <a:rPr lang="fr-FR" sz="2200" dirty="0" err="1"/>
              <a:t>voyeurism</a:t>
            </a:r>
            <a:r>
              <a:rPr lang="fr-FR" sz="2200" dirty="0"/>
              <a:t> and nuisance </a:t>
            </a:r>
            <a:r>
              <a:rPr lang="fr-FR" sz="2200" dirty="0" err="1"/>
              <a:t>laws</a:t>
            </a:r>
            <a:r>
              <a:rPr lang="fr-FR" sz="2200" dirty="0"/>
              <a:t> </a:t>
            </a:r>
            <a:r>
              <a:rPr lang="fr-FR" sz="2200" dirty="0" err="1"/>
              <a:t>already</a:t>
            </a:r>
            <a:r>
              <a:rPr lang="fr-FR" sz="2200" dirty="0"/>
              <a:t> in place </a:t>
            </a:r>
            <a:r>
              <a:rPr lang="fr-FR" sz="2200" dirty="0" err="1"/>
              <a:t>will</a:t>
            </a:r>
            <a:r>
              <a:rPr lang="fr-FR" sz="2200" dirty="0"/>
              <a:t> </a:t>
            </a:r>
            <a:r>
              <a:rPr lang="fr-FR" sz="2200" dirty="0" err="1"/>
              <a:t>protect</a:t>
            </a:r>
            <a:r>
              <a:rPr lang="fr-FR" sz="2200" dirty="0"/>
              <a:t> </a:t>
            </a:r>
            <a:r>
              <a:rPr lang="fr-FR" sz="2200" dirty="0" err="1" smtClean="0"/>
              <a:t>consumers</a:t>
            </a:r>
            <a:endParaRPr lang="fr-FR" sz="2200" dirty="0" smtClean="0"/>
          </a:p>
          <a:p>
            <a:pPr marL="342900" indent="-342900">
              <a:buFont typeface="Wingdings" charset="2"/>
              <a:buChar char="§"/>
            </a:pPr>
            <a:endParaRPr lang="fr-FR" sz="2200" dirty="0"/>
          </a:p>
          <a:p>
            <a:pPr marL="342900" indent="-342900">
              <a:buFont typeface="Wingdings" charset="2"/>
              <a:buChar char="§"/>
            </a:pPr>
            <a:r>
              <a:rPr lang="fr-FR" sz="2200" dirty="0" smtClean="0"/>
              <a:t>In the USA : New Jersey, Florida</a:t>
            </a:r>
            <a:r>
              <a:rPr lang="fr-FR" sz="2200" dirty="0"/>
              <a:t>, Idaho, Illinois, Indiana, Iowa, Montana, Oregon, Tennessee, Texas, Utah, Virginia, and Wisconsin </a:t>
            </a:r>
            <a:r>
              <a:rPr lang="fr-FR" sz="2200" dirty="0" smtClean="0"/>
              <a:t>— 13 States </a:t>
            </a:r>
            <a:r>
              <a:rPr lang="fr-FR" sz="2200" dirty="0"/>
              <a:t>have </a:t>
            </a:r>
            <a:r>
              <a:rPr lang="fr-FR" sz="2200" dirty="0" err="1"/>
              <a:t>passed</a:t>
            </a:r>
            <a:r>
              <a:rPr lang="fr-FR" sz="2200" dirty="0"/>
              <a:t> drone </a:t>
            </a:r>
            <a:r>
              <a:rPr lang="fr-FR" sz="2200" dirty="0" err="1"/>
              <a:t>privacy</a:t>
            </a:r>
            <a:r>
              <a:rPr lang="fr-FR" sz="2200" dirty="0"/>
              <a:t> </a:t>
            </a:r>
            <a:r>
              <a:rPr lang="fr-FR" sz="2200" dirty="0" err="1"/>
              <a:t>laws</a:t>
            </a:r>
            <a:r>
              <a:rPr lang="fr-F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84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DRONE REGULATION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66" y="4117555"/>
            <a:ext cx="4256899" cy="2567024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19" y="1171668"/>
            <a:ext cx="4309546" cy="26671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9777" y="1171668"/>
            <a:ext cx="717856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fr-FR" sz="2400" dirty="0">
                <a:solidFill>
                  <a:srgbClr val="000000"/>
                </a:solidFill>
              </a:rPr>
              <a:t>In the US, </a:t>
            </a:r>
            <a:r>
              <a:rPr lang="fr-FR" sz="2400" dirty="0" err="1">
                <a:solidFill>
                  <a:srgbClr val="000000"/>
                </a:solidFill>
              </a:rPr>
              <a:t>it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is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now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required</a:t>
            </a:r>
            <a:r>
              <a:rPr lang="fr-FR" sz="2400" dirty="0">
                <a:solidFill>
                  <a:srgbClr val="000000"/>
                </a:solidFill>
              </a:rPr>
              <a:t> for all drone </a:t>
            </a:r>
            <a:r>
              <a:rPr lang="fr-FR" sz="2400" dirty="0" err="1" smtClean="0">
                <a:solidFill>
                  <a:srgbClr val="000000"/>
                </a:solidFill>
              </a:rPr>
              <a:t>users</a:t>
            </a:r>
            <a:r>
              <a:rPr lang="fr-FR" sz="2400" dirty="0" smtClean="0">
                <a:solidFill>
                  <a:srgbClr val="000000"/>
                </a:solidFill>
              </a:rPr>
              <a:t> to </a:t>
            </a:r>
            <a:r>
              <a:rPr lang="fr-FR" sz="2400" dirty="0" err="1">
                <a:solidFill>
                  <a:srgbClr val="000000"/>
                </a:solidFill>
              </a:rPr>
              <a:t>register</a:t>
            </a:r>
            <a:r>
              <a:rPr lang="fr-FR" sz="2400" dirty="0">
                <a:solidFill>
                  <a:srgbClr val="000000"/>
                </a:solidFill>
              </a:rPr>
              <a:t> drones </a:t>
            </a:r>
            <a:r>
              <a:rPr lang="fr-FR" sz="2400" dirty="0" err="1">
                <a:solidFill>
                  <a:srgbClr val="000000"/>
                </a:solidFill>
              </a:rPr>
              <a:t>weighing</a:t>
            </a:r>
            <a:r>
              <a:rPr lang="fr-FR" sz="2400" dirty="0">
                <a:solidFill>
                  <a:srgbClr val="000000"/>
                </a:solidFill>
              </a:rPr>
              <a:t> over 250 grams – a bit over </a:t>
            </a:r>
            <a:r>
              <a:rPr lang="fr-FR" sz="2400" dirty="0" err="1">
                <a:solidFill>
                  <a:srgbClr val="000000"/>
                </a:solidFill>
              </a:rPr>
              <a:t>half</a:t>
            </a:r>
            <a:r>
              <a:rPr lang="fr-FR" sz="2400" dirty="0">
                <a:solidFill>
                  <a:srgbClr val="000000"/>
                </a:solidFill>
              </a:rPr>
              <a:t> a pound. A drone </a:t>
            </a:r>
            <a:r>
              <a:rPr lang="fr-FR" sz="2400" dirty="0" err="1">
                <a:solidFill>
                  <a:srgbClr val="000000"/>
                </a:solidFill>
              </a:rPr>
              <a:t>can’t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fly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higher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than</a:t>
            </a:r>
            <a:r>
              <a:rPr lang="fr-FR" sz="2400" dirty="0">
                <a:solidFill>
                  <a:srgbClr val="000000"/>
                </a:solidFill>
              </a:rPr>
              <a:t> 400 </a:t>
            </a:r>
            <a:r>
              <a:rPr lang="fr-FR" sz="2400" dirty="0" err="1">
                <a:solidFill>
                  <a:srgbClr val="000000"/>
                </a:solidFill>
              </a:rPr>
              <a:t>feet</a:t>
            </a:r>
            <a:r>
              <a:rPr lang="fr-FR" sz="2400" dirty="0">
                <a:solidFill>
                  <a:srgbClr val="000000"/>
                </a:solidFill>
              </a:rPr>
              <a:t> and </a:t>
            </a:r>
            <a:r>
              <a:rPr lang="fr-FR" sz="2400" dirty="0" err="1">
                <a:solidFill>
                  <a:srgbClr val="000000"/>
                </a:solidFill>
              </a:rPr>
              <a:t>can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only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fly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during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>
                <a:solidFill>
                  <a:srgbClr val="000000"/>
                </a:solidFill>
              </a:rPr>
              <a:t>daylight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hours</a:t>
            </a:r>
            <a:r>
              <a:rPr lang="fr-FR" sz="240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buFont typeface="Wingdings" charset="2"/>
              <a:buChar char="§"/>
            </a:pPr>
            <a:endParaRPr lang="fr-FR" sz="2400" dirty="0">
              <a:solidFill>
                <a:srgbClr val="000000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fr-FR" sz="2400" dirty="0" smtClean="0">
                <a:solidFill>
                  <a:srgbClr val="000000"/>
                </a:solidFill>
              </a:rPr>
              <a:t>The FAA (</a:t>
            </a:r>
            <a:r>
              <a:rPr lang="fr-FR" sz="2400" dirty="0" err="1" smtClean="0">
                <a:solidFill>
                  <a:srgbClr val="000000"/>
                </a:solidFill>
              </a:rPr>
              <a:t>Federal</a:t>
            </a:r>
            <a:r>
              <a:rPr lang="fr-FR" sz="2400" dirty="0" smtClean="0">
                <a:solidFill>
                  <a:srgbClr val="000000"/>
                </a:solidFill>
              </a:rPr>
              <a:t> Aviation Administration) has </a:t>
            </a:r>
            <a:r>
              <a:rPr lang="fr-FR" sz="2400" dirty="0" err="1" smtClean="0">
                <a:solidFill>
                  <a:srgbClr val="000000"/>
                </a:solidFill>
              </a:rPr>
              <a:t>said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it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will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regulate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flights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directly</a:t>
            </a:r>
            <a:r>
              <a:rPr lang="fr-FR" sz="2400" dirty="0" smtClean="0">
                <a:solidFill>
                  <a:srgbClr val="000000"/>
                </a:solidFill>
              </a:rPr>
              <a:t> over </a:t>
            </a:r>
            <a:r>
              <a:rPr lang="fr-FR" sz="2400" dirty="0" err="1" smtClean="0">
                <a:solidFill>
                  <a:srgbClr val="000000"/>
                </a:solidFill>
              </a:rPr>
              <a:t>crowds</a:t>
            </a:r>
            <a:r>
              <a:rPr lang="fr-FR" sz="2400" dirty="0" smtClean="0">
                <a:solidFill>
                  <a:srgbClr val="000000"/>
                </a:solidFill>
              </a:rPr>
              <a:t> of people. Package </a:t>
            </a:r>
            <a:r>
              <a:rPr lang="fr-FR" sz="2400" dirty="0" err="1" smtClean="0">
                <a:solidFill>
                  <a:srgbClr val="000000"/>
                </a:solidFill>
              </a:rPr>
              <a:t>delivery</a:t>
            </a:r>
            <a:r>
              <a:rPr lang="fr-FR" sz="2400" dirty="0" smtClean="0">
                <a:solidFill>
                  <a:srgbClr val="000000"/>
                </a:solidFill>
              </a:rPr>
              <a:t> and </a:t>
            </a:r>
            <a:r>
              <a:rPr lang="fr-FR" sz="2400" dirty="0" err="1" smtClean="0">
                <a:solidFill>
                  <a:srgbClr val="000000"/>
                </a:solidFill>
              </a:rPr>
              <a:t>other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operations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that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involve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flying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beyond</a:t>
            </a:r>
            <a:r>
              <a:rPr lang="fr-FR" sz="2400" dirty="0" smtClean="0">
                <a:solidFill>
                  <a:srgbClr val="000000"/>
                </a:solidFill>
              </a:rPr>
              <a:t> the </a:t>
            </a:r>
            <a:r>
              <a:rPr lang="fr-FR" sz="2400" dirty="0" err="1" smtClean="0">
                <a:solidFill>
                  <a:srgbClr val="000000"/>
                </a:solidFill>
              </a:rPr>
              <a:t>operator’s</a:t>
            </a:r>
            <a:r>
              <a:rPr lang="fr-FR" sz="2400" dirty="0" smtClean="0">
                <a:solidFill>
                  <a:srgbClr val="000000"/>
                </a:solidFill>
              </a:rPr>
              <a:t> line of </a:t>
            </a:r>
            <a:r>
              <a:rPr lang="fr-FR" sz="2400" dirty="0" err="1" smtClean="0">
                <a:solidFill>
                  <a:srgbClr val="000000"/>
                </a:solidFill>
              </a:rPr>
              <a:t>sight</a:t>
            </a:r>
            <a:r>
              <a:rPr lang="fr-FR" sz="2400" dirty="0" smtClean="0">
                <a:solidFill>
                  <a:srgbClr val="000000"/>
                </a:solidFill>
              </a:rPr>
              <a:t> are </a:t>
            </a:r>
            <a:r>
              <a:rPr lang="fr-FR" sz="2400" dirty="0" err="1" smtClean="0">
                <a:solidFill>
                  <a:srgbClr val="000000"/>
                </a:solidFill>
              </a:rPr>
              <a:t>probably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years</a:t>
            </a:r>
            <a:r>
              <a:rPr lang="fr-FR" sz="2400" dirty="0" smtClean="0">
                <a:solidFill>
                  <a:srgbClr val="000000"/>
                </a:solidFill>
              </a:rPr>
              <a:t> </a:t>
            </a:r>
            <a:r>
              <a:rPr lang="fr-FR" sz="2400" dirty="0" err="1" smtClean="0">
                <a:solidFill>
                  <a:srgbClr val="000000"/>
                </a:solidFill>
              </a:rPr>
              <a:t>away</a:t>
            </a:r>
            <a:r>
              <a:rPr lang="fr-FR" sz="2400" dirty="0" smtClean="0">
                <a:solidFill>
                  <a:srgbClr val="000000"/>
                </a:solidFill>
              </a:rPr>
              <a:t>. </a:t>
            </a:r>
            <a:r>
              <a:rPr lang="fr-FR" sz="2400" dirty="0" err="1" smtClean="0">
                <a:solidFill>
                  <a:srgbClr val="000000"/>
                </a:solidFill>
              </a:rPr>
              <a:t>Safety</a:t>
            </a:r>
            <a:r>
              <a:rPr lang="fr-FR" sz="2400" dirty="0" smtClean="0">
                <a:solidFill>
                  <a:srgbClr val="000000"/>
                </a:solidFill>
              </a:rPr>
              <a:t> tests and air </a:t>
            </a:r>
            <a:r>
              <a:rPr lang="fr-FR" sz="2400" dirty="0" err="1" smtClean="0">
                <a:solidFill>
                  <a:srgbClr val="000000"/>
                </a:solidFill>
              </a:rPr>
              <a:t>traffic</a:t>
            </a:r>
            <a:r>
              <a:rPr lang="fr-FR" sz="2400" dirty="0" smtClean="0">
                <a:solidFill>
                  <a:srgbClr val="000000"/>
                </a:solidFill>
              </a:rPr>
              <a:t> control </a:t>
            </a:r>
            <a:r>
              <a:rPr lang="fr-FR" sz="2400" dirty="0" err="1" smtClean="0">
                <a:solidFill>
                  <a:srgbClr val="000000"/>
                </a:solidFill>
              </a:rPr>
              <a:t>systems</a:t>
            </a:r>
            <a:r>
              <a:rPr lang="fr-FR" sz="2400" dirty="0" smtClean="0">
                <a:solidFill>
                  <a:srgbClr val="000000"/>
                </a:solidFill>
              </a:rPr>
              <a:t> are </a:t>
            </a:r>
            <a:r>
              <a:rPr lang="fr-FR" sz="2400" dirty="0" err="1" smtClean="0">
                <a:solidFill>
                  <a:srgbClr val="000000"/>
                </a:solidFill>
              </a:rPr>
              <a:t>needed</a:t>
            </a:r>
            <a:r>
              <a:rPr lang="fr-FR" sz="2400" dirty="0" smtClean="0">
                <a:solidFill>
                  <a:srgbClr val="000000"/>
                </a:solidFill>
              </a:rPr>
              <a:t>. </a:t>
            </a:r>
          </a:p>
          <a:p>
            <a:pPr marL="342900" indent="-342900">
              <a:buFont typeface="Wingdings" charset="2"/>
              <a:buChar char="§"/>
            </a:pPr>
            <a:endParaRPr lang="fr-FR" sz="2400" dirty="0">
              <a:solidFill>
                <a:srgbClr val="000000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fr-FR" sz="2400" dirty="0"/>
              <a:t>Europe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</a:t>
            </a:r>
            <a:r>
              <a:rPr lang="fr-FR" sz="2400" dirty="0" err="1"/>
              <a:t>developing</a:t>
            </a:r>
            <a:r>
              <a:rPr lang="fr-FR" sz="2400" dirty="0"/>
              <a:t> drone </a:t>
            </a:r>
            <a:r>
              <a:rPr lang="fr-FR" sz="2400" dirty="0" err="1"/>
              <a:t>regulations</a:t>
            </a:r>
            <a:r>
              <a:rPr lang="fr-FR" sz="2400" dirty="0"/>
              <a:t>, </a:t>
            </a:r>
            <a:r>
              <a:rPr lang="fr-FR" sz="2400" dirty="0" err="1"/>
              <a:t>making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difficult</a:t>
            </a:r>
            <a:r>
              <a:rPr lang="fr-FR" sz="2400" dirty="0"/>
              <a:t> to </a:t>
            </a:r>
            <a:r>
              <a:rPr lang="fr-FR" sz="2400" dirty="0" err="1"/>
              <a:t>start</a:t>
            </a:r>
            <a:r>
              <a:rPr lang="fr-FR" sz="2400" dirty="0"/>
              <a:t> commercial drone </a:t>
            </a:r>
            <a:r>
              <a:rPr lang="fr-FR" sz="2400" dirty="0" err="1"/>
              <a:t>operations</a:t>
            </a:r>
            <a:r>
              <a:rPr lang="fr-FR" sz="2400" dirty="0"/>
              <a:t> </a:t>
            </a:r>
            <a:r>
              <a:rPr lang="fr-FR" sz="2400" dirty="0" err="1"/>
              <a:t>there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495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234848" y="2353788"/>
            <a:ext cx="5722304" cy="29338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    HOW 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BE SA CREATIVE AS AN INDIAN START-UP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715" y="1597024"/>
            <a:ext cx="6428014" cy="5260975"/>
          </a:xfrm>
        </p:spPr>
        <p:txBody>
          <a:bodyPr>
            <a:normAutofit fontScale="85000" lnSpcReduction="20000"/>
          </a:bodyPr>
          <a:lstStyle/>
          <a:p>
            <a:r>
              <a:rPr lang="fr-FR" dirty="0">
                <a:hlinkClick r:id="rId2"/>
              </a:rPr>
              <a:t>NavStik Labs</a:t>
            </a:r>
            <a:r>
              <a:rPr lang="fr-FR" dirty="0"/>
              <a:t> </a:t>
            </a:r>
            <a:r>
              <a:rPr lang="fr-FR" dirty="0" err="1"/>
              <a:t>is</a:t>
            </a:r>
            <a:r>
              <a:rPr lang="fr-FR" dirty="0"/>
              <a:t> a startup </a:t>
            </a:r>
            <a:r>
              <a:rPr lang="fr-FR" dirty="0" err="1"/>
              <a:t>working</a:t>
            </a:r>
            <a:r>
              <a:rPr lang="fr-FR" dirty="0"/>
              <a:t> in the </a:t>
            </a:r>
            <a:r>
              <a:rPr lang="fr-FR" dirty="0" err="1"/>
              <a:t>fields</a:t>
            </a:r>
            <a:r>
              <a:rPr lang="fr-FR" dirty="0"/>
              <a:t> of computer vision and AI</a:t>
            </a:r>
            <a:r>
              <a:rPr lang="fr-FR" dirty="0" smtClean="0"/>
              <a:t>.</a:t>
            </a:r>
          </a:p>
          <a:p>
            <a:r>
              <a:rPr lang="fr-FR" dirty="0">
                <a:hlinkClick r:id="rId3"/>
              </a:rPr>
              <a:t>Airpix</a:t>
            </a:r>
            <a:r>
              <a:rPr lang="fr-FR" dirty="0"/>
              <a:t> </a:t>
            </a:r>
            <a:r>
              <a:rPr lang="fr-FR" dirty="0" err="1"/>
              <a:t>offers</a:t>
            </a:r>
            <a:r>
              <a:rPr lang="fr-FR" dirty="0"/>
              <a:t> data </a:t>
            </a:r>
            <a:r>
              <a:rPr lang="fr-FR" dirty="0" err="1"/>
              <a:t>gathering</a:t>
            </a:r>
            <a:r>
              <a:rPr lang="fr-FR" dirty="0"/>
              <a:t> and </a:t>
            </a:r>
            <a:r>
              <a:rPr lang="fr-FR" dirty="0" err="1"/>
              <a:t>analytics</a:t>
            </a:r>
            <a:r>
              <a:rPr lang="fr-FR" dirty="0"/>
              <a:t> as a service </a:t>
            </a:r>
            <a:r>
              <a:rPr lang="fr-FR" dirty="0" err="1"/>
              <a:t>using</a:t>
            </a:r>
            <a:r>
              <a:rPr lang="fr-FR" dirty="0"/>
              <a:t> </a:t>
            </a:r>
            <a:r>
              <a:rPr lang="fr-FR" dirty="0" err="1"/>
              <a:t>UAVs</a:t>
            </a:r>
            <a:r>
              <a:rPr lang="fr-FR" dirty="0" smtClean="0"/>
              <a:t>.</a:t>
            </a:r>
          </a:p>
          <a:p>
            <a:r>
              <a:rPr lang="fr-FR" dirty="0">
                <a:hlinkClick r:id="rId4"/>
              </a:rPr>
              <a:t>WeDoSky</a:t>
            </a:r>
            <a:r>
              <a:rPr lang="fr-FR" dirty="0"/>
              <a:t> 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on technologies to </a:t>
            </a:r>
            <a:r>
              <a:rPr lang="fr-FR" dirty="0" err="1"/>
              <a:t>make</a:t>
            </a:r>
            <a:r>
              <a:rPr lang="fr-FR" dirty="0"/>
              <a:t> smart </a:t>
            </a:r>
            <a:r>
              <a:rPr lang="fr-FR" dirty="0" err="1"/>
              <a:t>cities</a:t>
            </a:r>
            <a:r>
              <a:rPr lang="fr-FR" dirty="0"/>
              <a:t> a reality. </a:t>
            </a:r>
            <a:r>
              <a:rPr lang="fr-FR" dirty="0" err="1"/>
              <a:t>Its</a:t>
            </a:r>
            <a:r>
              <a:rPr lang="fr-FR" dirty="0"/>
              <a:t> business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mapped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major components: </a:t>
            </a:r>
            <a:r>
              <a:rPr lang="fr-FR" dirty="0" err="1"/>
              <a:t>WeDoSky</a:t>
            </a:r>
            <a:r>
              <a:rPr lang="fr-FR" dirty="0"/>
              <a:t> (UAV as a service) and </a:t>
            </a:r>
            <a:r>
              <a:rPr lang="fr-FR" dirty="0" err="1"/>
              <a:t>visualAI</a:t>
            </a:r>
            <a:r>
              <a:rPr lang="fr-FR" dirty="0"/>
              <a:t> (</a:t>
            </a:r>
            <a:r>
              <a:rPr lang="fr-FR" dirty="0" err="1"/>
              <a:t>SaaS</a:t>
            </a:r>
            <a:r>
              <a:rPr lang="fr-FR" dirty="0" smtClean="0"/>
              <a:t>).</a:t>
            </a:r>
          </a:p>
          <a:p>
            <a:r>
              <a:rPr lang="fr-FR" dirty="0">
                <a:hlinkClick r:id="rId5"/>
              </a:rPr>
              <a:t>Airwood</a:t>
            </a:r>
            <a:r>
              <a:rPr lang="fr-FR" dirty="0"/>
              <a:t> </a:t>
            </a:r>
            <a:r>
              <a:rPr lang="fr-FR" dirty="0" err="1"/>
              <a:t>is</a:t>
            </a:r>
            <a:r>
              <a:rPr lang="fr-FR" dirty="0"/>
              <a:t> a UAV </a:t>
            </a:r>
            <a:r>
              <a:rPr lang="fr-FR" dirty="0" err="1"/>
              <a:t>firm</a:t>
            </a:r>
            <a:r>
              <a:rPr lang="fr-FR" dirty="0"/>
              <a:t> </a:t>
            </a:r>
            <a:r>
              <a:rPr lang="fr-FR" dirty="0" err="1"/>
              <a:t>dedicated</a:t>
            </a:r>
            <a:r>
              <a:rPr lang="fr-FR" dirty="0"/>
              <a:t> to Agri data and </a:t>
            </a:r>
            <a:r>
              <a:rPr lang="fr-FR" dirty="0" err="1"/>
              <a:t>analytics</a:t>
            </a:r>
            <a:r>
              <a:rPr lang="fr-FR" dirty="0"/>
              <a:t>. It has </a:t>
            </a:r>
            <a:r>
              <a:rPr lang="fr-FR" dirty="0" err="1"/>
              <a:t>developed</a:t>
            </a:r>
            <a:r>
              <a:rPr lang="fr-FR" dirty="0"/>
              <a:t> custom drones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gather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data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farmers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leverage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Airwood’s</a:t>
            </a:r>
            <a:r>
              <a:rPr lang="fr-FR" dirty="0"/>
              <a:t> </a:t>
            </a:r>
            <a:r>
              <a:rPr lang="fr-FR" dirty="0" err="1"/>
              <a:t>farm</a:t>
            </a:r>
            <a:r>
              <a:rPr lang="fr-FR" dirty="0"/>
              <a:t> management </a:t>
            </a:r>
            <a:r>
              <a:rPr lang="fr-FR" dirty="0" err="1"/>
              <a:t>dashboards</a:t>
            </a:r>
            <a:r>
              <a:rPr lang="fr-FR" dirty="0" smtClean="0"/>
              <a:t>.</a:t>
            </a:r>
          </a:p>
          <a:p>
            <a:r>
              <a:rPr lang="fr-FR" dirty="0">
                <a:hlinkClick r:id="rId6"/>
              </a:rPr>
              <a:t>Skylark Drones</a:t>
            </a:r>
            <a:r>
              <a:rPr lang="fr-FR" dirty="0"/>
              <a:t> </a:t>
            </a:r>
            <a:r>
              <a:rPr lang="fr-FR" dirty="0" err="1"/>
              <a:t>is</a:t>
            </a:r>
            <a:r>
              <a:rPr lang="fr-FR" dirty="0"/>
              <a:t> an end-to-end drone as a solution </a:t>
            </a:r>
            <a:r>
              <a:rPr lang="fr-FR" dirty="0" err="1"/>
              <a:t>firm</a:t>
            </a:r>
            <a:r>
              <a:rPr lang="fr-FR" dirty="0"/>
              <a:t> for </a:t>
            </a:r>
            <a:r>
              <a:rPr lang="fr-FR" dirty="0" err="1"/>
              <a:t>enterprises</a:t>
            </a:r>
            <a:r>
              <a:rPr lang="fr-FR" dirty="0"/>
              <a:t> in infrastructure, </a:t>
            </a:r>
            <a:r>
              <a:rPr lang="fr-FR" dirty="0" err="1"/>
              <a:t>mining</a:t>
            </a:r>
            <a:r>
              <a:rPr lang="fr-FR" dirty="0"/>
              <a:t>, agriculture, utilities to </a:t>
            </a:r>
            <a:r>
              <a:rPr lang="fr-FR" dirty="0" err="1"/>
              <a:t>oil</a:t>
            </a:r>
            <a:r>
              <a:rPr lang="fr-FR" dirty="0"/>
              <a:t> &amp; </a:t>
            </a:r>
            <a:r>
              <a:rPr lang="fr-FR" dirty="0" err="1"/>
              <a:t>gas</a:t>
            </a:r>
            <a:r>
              <a:rPr lang="fr-FR" dirty="0"/>
              <a:t> </a:t>
            </a:r>
            <a:r>
              <a:rPr lang="fr-FR" dirty="0" err="1"/>
              <a:t>sectors</a:t>
            </a:r>
            <a:r>
              <a:rPr lang="fr-FR" dirty="0"/>
              <a:t>.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Image 3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160608"/>
            <a:ext cx="3927928" cy="2552189"/>
          </a:xfrm>
          <a:prstGeom prst="rect">
            <a:avLst/>
          </a:prstGeom>
        </p:spPr>
      </p:pic>
      <p:pic>
        <p:nvPicPr>
          <p:cNvPr id="5" name="Image 4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46" y="1597024"/>
            <a:ext cx="3967982" cy="250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err="1" smtClean="0"/>
              <a:t>PARROT’s</a:t>
            </a:r>
            <a:r>
              <a:rPr lang="fr-FR" dirty="0" smtClean="0"/>
              <a:t> LESSONS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2" y="1325563"/>
            <a:ext cx="6966856" cy="5179332"/>
          </a:xfrm>
        </p:spPr>
        <p:txBody>
          <a:bodyPr>
            <a:normAutofit fontScale="62500" lnSpcReduction="20000"/>
          </a:bodyPr>
          <a:lstStyle/>
          <a:p>
            <a:pPr fontAlgn="base">
              <a:buFont typeface="Wingdings" charset="2"/>
              <a:buChar char="§"/>
            </a:pPr>
            <a:r>
              <a:rPr lang="fr-FR" sz="3600" dirty="0" smtClean="0"/>
              <a:t>In </a:t>
            </a:r>
            <a:r>
              <a:rPr lang="fr-FR" sz="3600" dirty="0"/>
              <a:t>1994, </a:t>
            </a:r>
            <a:r>
              <a:rPr lang="fr-FR" sz="3600" dirty="0" smtClean="0"/>
              <a:t>Henry Seydoux </a:t>
            </a:r>
            <a:r>
              <a:rPr lang="fr-FR" sz="3600" dirty="0" err="1" smtClean="0"/>
              <a:t>created</a:t>
            </a:r>
            <a:r>
              <a:rPr lang="fr-FR" sz="3600" dirty="0"/>
              <a:t> </a:t>
            </a:r>
            <a:r>
              <a:rPr lang="fr-FR" sz="3600" dirty="0" err="1" smtClean="0"/>
              <a:t>his</a:t>
            </a:r>
            <a:r>
              <a:rPr lang="fr-FR" sz="3600" dirty="0" smtClean="0"/>
              <a:t> </a:t>
            </a:r>
            <a:r>
              <a:rPr lang="fr-FR" sz="3600" dirty="0" err="1"/>
              <a:t>own</a:t>
            </a:r>
            <a:r>
              <a:rPr lang="fr-FR" sz="3600" dirty="0"/>
              <a:t> start-up, </a:t>
            </a:r>
            <a:r>
              <a:rPr lang="fr-FR" sz="3600" dirty="0" smtClean="0"/>
              <a:t>Parrot. </a:t>
            </a:r>
          </a:p>
          <a:p>
            <a:pPr fontAlgn="base">
              <a:buFont typeface="Wingdings" charset="2"/>
              <a:buChar char="§"/>
            </a:pPr>
            <a:r>
              <a:rPr lang="fr-FR" sz="3600" dirty="0" err="1" smtClean="0"/>
              <a:t>His</a:t>
            </a:r>
            <a:r>
              <a:rPr lang="fr-FR" sz="3600" dirty="0" smtClean="0"/>
              <a:t> ambition </a:t>
            </a:r>
            <a:r>
              <a:rPr lang="fr-FR" sz="3600" dirty="0" err="1" smtClean="0"/>
              <a:t>was</a:t>
            </a:r>
            <a:r>
              <a:rPr lang="fr-FR" sz="3600" dirty="0" smtClean="0"/>
              <a:t> to design a </a:t>
            </a:r>
            <a:r>
              <a:rPr lang="fr-FR" sz="3600" dirty="0"/>
              <a:t>digital </a:t>
            </a:r>
            <a:r>
              <a:rPr lang="fr-FR" sz="3600" dirty="0" smtClean="0"/>
              <a:t>recorder </a:t>
            </a:r>
            <a:r>
              <a:rPr lang="fr-FR" sz="3600" dirty="0" err="1" smtClean="0"/>
              <a:t>with</a:t>
            </a:r>
            <a:r>
              <a:rPr lang="fr-FR" sz="3600" dirty="0" smtClean="0"/>
              <a:t> </a:t>
            </a:r>
            <a:r>
              <a:rPr lang="fr-FR" sz="3600" dirty="0"/>
              <a:t>a </a:t>
            </a:r>
            <a:r>
              <a:rPr lang="fr-FR" sz="3600" dirty="0" err="1"/>
              <a:t>voice</a:t>
            </a:r>
            <a:r>
              <a:rPr lang="fr-FR" sz="3600" dirty="0"/>
              <a:t> recognition </a:t>
            </a:r>
            <a:r>
              <a:rPr lang="fr-FR" sz="3600" dirty="0" smtClean="0"/>
              <a:t>system. </a:t>
            </a:r>
          </a:p>
          <a:p>
            <a:pPr fontAlgn="base">
              <a:buFont typeface="Wingdings" charset="2"/>
              <a:buChar char="§"/>
            </a:pPr>
            <a:r>
              <a:rPr lang="fr-FR" sz="3600" dirty="0"/>
              <a:t>The </a:t>
            </a:r>
            <a:r>
              <a:rPr lang="fr-FR" sz="3600" dirty="0" err="1"/>
              <a:t>project</a:t>
            </a:r>
            <a:r>
              <a:rPr lang="fr-FR" sz="3600" dirty="0"/>
              <a:t> of a </a:t>
            </a:r>
            <a:r>
              <a:rPr lang="fr-FR" sz="3600" dirty="0" err="1"/>
              <a:t>toy</a:t>
            </a:r>
            <a:r>
              <a:rPr lang="fr-FR" sz="3600" dirty="0"/>
              <a:t> drone </a:t>
            </a:r>
            <a:r>
              <a:rPr lang="fr-FR" sz="3600" dirty="0" err="1"/>
              <a:t>piloted</a:t>
            </a:r>
            <a:r>
              <a:rPr lang="fr-FR" sz="3600" dirty="0"/>
              <a:t> by a smartphone </a:t>
            </a:r>
            <a:r>
              <a:rPr lang="fr-FR" sz="3600" dirty="0" err="1"/>
              <a:t>took</a:t>
            </a:r>
            <a:r>
              <a:rPr lang="fr-FR" sz="3600" dirty="0"/>
              <a:t> </a:t>
            </a:r>
            <a:r>
              <a:rPr lang="fr-FR" sz="3600" dirty="0" smtClean="0"/>
              <a:t>Parrot </a:t>
            </a:r>
            <a:r>
              <a:rPr lang="fr-FR" sz="3600" dirty="0"/>
              <a:t>five </a:t>
            </a:r>
            <a:r>
              <a:rPr lang="fr-FR" sz="3600" dirty="0" err="1"/>
              <a:t>years</a:t>
            </a:r>
            <a:r>
              <a:rPr lang="fr-FR" sz="3600" dirty="0"/>
              <a:t> of </a:t>
            </a:r>
            <a:r>
              <a:rPr lang="fr-FR" sz="3600" dirty="0" err="1" smtClean="0"/>
              <a:t>work</a:t>
            </a:r>
            <a:r>
              <a:rPr lang="fr-FR" sz="3600" dirty="0" smtClean="0"/>
              <a:t>. </a:t>
            </a:r>
          </a:p>
          <a:p>
            <a:pPr fontAlgn="base">
              <a:buFont typeface="Wingdings" charset="2"/>
              <a:buChar char="§"/>
            </a:pPr>
            <a:r>
              <a:rPr lang="fr-FR" sz="3600" dirty="0" smtClean="0"/>
              <a:t>In </a:t>
            </a:r>
            <a:r>
              <a:rPr lang="fr-FR" sz="3600" dirty="0" err="1"/>
              <a:t>January</a:t>
            </a:r>
            <a:r>
              <a:rPr lang="fr-FR" sz="3600" dirty="0"/>
              <a:t> 2010, </a:t>
            </a:r>
            <a:r>
              <a:rPr lang="fr-FR" sz="3600" dirty="0" smtClean="0"/>
              <a:t>Parrot </a:t>
            </a:r>
            <a:r>
              <a:rPr lang="fr-FR" sz="3600" dirty="0" err="1" smtClean="0"/>
              <a:t>introduced</a:t>
            </a:r>
            <a:r>
              <a:rPr lang="fr-FR" sz="3600" dirty="0" smtClean="0"/>
              <a:t> </a:t>
            </a:r>
            <a:r>
              <a:rPr lang="fr-FR" sz="3600" dirty="0" err="1" smtClean="0"/>
              <a:t>its</a:t>
            </a:r>
            <a:r>
              <a:rPr lang="fr-FR" sz="3600" dirty="0" smtClean="0"/>
              <a:t> </a:t>
            </a:r>
            <a:r>
              <a:rPr lang="fr-FR" sz="3600" dirty="0"/>
              <a:t>first drone at the Consumer Electronics Show, in Las Vegas. </a:t>
            </a:r>
            <a:r>
              <a:rPr lang="fr-FR" sz="3600" dirty="0" smtClean="0"/>
              <a:t>It </a:t>
            </a:r>
            <a:r>
              <a:rPr lang="fr-FR" sz="3600" dirty="0" err="1" smtClean="0"/>
              <a:t>was</a:t>
            </a:r>
            <a:r>
              <a:rPr lang="fr-FR" sz="3600" dirty="0" smtClean="0"/>
              <a:t> a </a:t>
            </a:r>
            <a:r>
              <a:rPr lang="fr-FR" sz="3600" dirty="0" err="1" smtClean="0"/>
              <a:t>success</a:t>
            </a:r>
            <a:r>
              <a:rPr lang="fr-FR" sz="3600" dirty="0" smtClean="0"/>
              <a:t>. </a:t>
            </a:r>
          </a:p>
          <a:p>
            <a:pPr fontAlgn="base">
              <a:buFont typeface="Wingdings" charset="2"/>
              <a:buChar char="§"/>
            </a:pPr>
            <a:r>
              <a:rPr lang="fr-FR" sz="3600" dirty="0" smtClean="0"/>
              <a:t>In 2016, Parrot </a:t>
            </a:r>
            <a:r>
              <a:rPr lang="fr-FR" sz="3600" dirty="0"/>
              <a:t>revenue </a:t>
            </a:r>
            <a:r>
              <a:rPr lang="fr-FR" sz="3600" dirty="0" err="1"/>
              <a:t>reaches</a:t>
            </a:r>
            <a:r>
              <a:rPr lang="fr-FR" sz="3600" dirty="0"/>
              <a:t> 330M€, </a:t>
            </a:r>
            <a:r>
              <a:rPr lang="fr-FR" sz="3600" dirty="0" err="1"/>
              <a:t>including</a:t>
            </a:r>
            <a:r>
              <a:rPr lang="fr-FR" sz="3600" dirty="0"/>
              <a:t> 200M€ in drones and 130M€ in the </a:t>
            </a:r>
            <a:r>
              <a:rPr lang="fr-FR" sz="3600" dirty="0" err="1"/>
              <a:t>automotive</a:t>
            </a:r>
            <a:r>
              <a:rPr lang="fr-FR" sz="3600" dirty="0"/>
              <a:t> </a:t>
            </a:r>
            <a:r>
              <a:rPr lang="fr-FR" sz="3600" dirty="0" err="1"/>
              <a:t>sector</a:t>
            </a:r>
            <a:r>
              <a:rPr lang="fr-FR" sz="3600" dirty="0"/>
              <a:t>. </a:t>
            </a:r>
            <a:endParaRPr lang="fr-FR" sz="3600" dirty="0" smtClean="0"/>
          </a:p>
          <a:p>
            <a:pPr fontAlgn="base">
              <a:buFont typeface="Wingdings" charset="2"/>
              <a:buChar char="§"/>
            </a:pPr>
            <a:r>
              <a:rPr lang="fr-FR" sz="3600" dirty="0"/>
              <a:t>To </a:t>
            </a:r>
            <a:r>
              <a:rPr lang="fr-FR" sz="3600" dirty="0" err="1"/>
              <a:t>innovate</a:t>
            </a:r>
            <a:r>
              <a:rPr lang="fr-FR" sz="3600" dirty="0"/>
              <a:t>, Seydoux </a:t>
            </a:r>
            <a:r>
              <a:rPr lang="fr-FR" sz="3600" dirty="0" err="1"/>
              <a:t>created</a:t>
            </a:r>
            <a:r>
              <a:rPr lang="fr-FR" sz="3600" dirty="0"/>
              <a:t> « </a:t>
            </a:r>
            <a:r>
              <a:rPr lang="fr-FR" sz="3600" dirty="0" err="1"/>
              <a:t>internal</a:t>
            </a:r>
            <a:r>
              <a:rPr lang="fr-FR" sz="3600" dirty="0"/>
              <a:t> start-ups </a:t>
            </a:r>
            <a:r>
              <a:rPr lang="fr-FR" sz="3600" dirty="0" smtClean="0"/>
              <a:t>»:  </a:t>
            </a:r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small</a:t>
            </a:r>
            <a:r>
              <a:rPr lang="fr-FR" sz="3600" dirty="0"/>
              <a:t> </a:t>
            </a:r>
            <a:r>
              <a:rPr lang="fr-FR" sz="3600" dirty="0" err="1"/>
              <a:t>talented</a:t>
            </a:r>
            <a:r>
              <a:rPr lang="fr-FR" sz="3600" dirty="0"/>
              <a:t> teams </a:t>
            </a:r>
            <a:r>
              <a:rPr lang="fr-FR" sz="3600" dirty="0" err="1"/>
              <a:t>with</a:t>
            </a:r>
            <a:r>
              <a:rPr lang="fr-FR" sz="3600" dirty="0"/>
              <a:t> “</a:t>
            </a:r>
            <a:r>
              <a:rPr lang="fr-FR" sz="3600" dirty="0" err="1"/>
              <a:t>two</a:t>
            </a:r>
            <a:r>
              <a:rPr lang="fr-FR" sz="3600" dirty="0"/>
              <a:t> main prohibitions: no </a:t>
            </a:r>
            <a:r>
              <a:rPr lang="fr-FR" sz="3600" dirty="0" err="1"/>
              <a:t>specifications</a:t>
            </a:r>
            <a:r>
              <a:rPr lang="fr-FR" sz="3600" dirty="0"/>
              <a:t>, no </a:t>
            </a:r>
            <a:r>
              <a:rPr lang="fr-FR" sz="3600" dirty="0" err="1"/>
              <a:t>market</a:t>
            </a:r>
            <a:r>
              <a:rPr lang="fr-FR" sz="3600" dirty="0"/>
              <a:t> </a:t>
            </a:r>
            <a:r>
              <a:rPr lang="fr-FR" sz="3600" dirty="0" err="1"/>
              <a:t>research</a:t>
            </a:r>
            <a:r>
              <a:rPr lang="fr-FR" sz="3600" dirty="0" smtClean="0"/>
              <a:t>”.</a:t>
            </a:r>
          </a:p>
          <a:p>
            <a:pPr fontAlgn="base">
              <a:buFont typeface="Wingdings" charset="2"/>
              <a:buChar char="§"/>
            </a:pPr>
            <a:r>
              <a:rPr lang="fr-FR" sz="3600" dirty="0" err="1" smtClean="0"/>
              <a:t>Some</a:t>
            </a:r>
            <a:r>
              <a:rPr lang="fr-FR" sz="3600" dirty="0" smtClean="0"/>
              <a:t> </a:t>
            </a:r>
            <a:r>
              <a:rPr lang="fr-FR" sz="3600" dirty="0" err="1"/>
              <a:t>tinkering</a:t>
            </a:r>
            <a:r>
              <a:rPr lang="fr-FR" sz="3600" dirty="0"/>
              <a:t>, trial and </a:t>
            </a:r>
            <a:r>
              <a:rPr lang="fr-FR" sz="3600" dirty="0" err="1"/>
              <a:t>errors</a:t>
            </a:r>
            <a:r>
              <a:rPr lang="fr-FR" sz="3600" dirty="0"/>
              <a:t> and “</a:t>
            </a:r>
            <a:r>
              <a:rPr lang="fr-FR" sz="3600" dirty="0" err="1"/>
              <a:t>gradually</a:t>
            </a:r>
            <a:r>
              <a:rPr lang="fr-FR" sz="3600" dirty="0"/>
              <a:t>, Parrot </a:t>
            </a:r>
            <a:r>
              <a:rPr lang="fr-FR" sz="3600" dirty="0" err="1"/>
              <a:t>accumulates</a:t>
            </a:r>
            <a:r>
              <a:rPr lang="fr-FR" sz="3600" dirty="0"/>
              <a:t> </a:t>
            </a:r>
            <a:r>
              <a:rPr lang="fr-FR" sz="3600" dirty="0" err="1"/>
              <a:t>knowledge</a:t>
            </a:r>
            <a:r>
              <a:rPr lang="fr-FR" sz="3600" dirty="0"/>
              <a:t> and </a:t>
            </a:r>
            <a:r>
              <a:rPr lang="fr-FR" sz="3600" dirty="0" err="1"/>
              <a:t>sometimes</a:t>
            </a:r>
            <a:r>
              <a:rPr lang="fr-FR" sz="3600" dirty="0"/>
              <a:t>, </a:t>
            </a:r>
            <a:r>
              <a:rPr lang="fr-FR" sz="3600" dirty="0" err="1"/>
              <a:t>it</a:t>
            </a:r>
            <a:r>
              <a:rPr lang="fr-FR" sz="3600" dirty="0"/>
              <a:t> ends up </a:t>
            </a:r>
            <a:r>
              <a:rPr lang="fr-FR" sz="3600" dirty="0" err="1"/>
              <a:t>working</a:t>
            </a:r>
            <a:r>
              <a:rPr lang="fr-FR" sz="3600" dirty="0"/>
              <a:t>”.</a:t>
            </a:r>
          </a:p>
          <a:p>
            <a:pPr fontAlgn="base">
              <a:buFont typeface="Wingdings" charset="2"/>
              <a:buChar char="§"/>
            </a:pPr>
            <a:endParaRPr lang="fr-FR" sz="3600" dirty="0" smtClean="0"/>
          </a:p>
          <a:p>
            <a:pPr fontAlgn="base">
              <a:buFont typeface="Wingdings" charset="2"/>
              <a:buChar char="§"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159438"/>
            <a:ext cx="4280459" cy="2345457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325563"/>
            <a:ext cx="4240802" cy="262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7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INNOVATE : PARROT DISCO FPV (</a:t>
            </a:r>
            <a:r>
              <a:rPr lang="fr-FR" dirty="0"/>
              <a:t> First Person </a:t>
            </a:r>
            <a:r>
              <a:rPr lang="fr-FR" dirty="0" err="1"/>
              <a:t>View</a:t>
            </a:r>
            <a:r>
              <a:rPr lang="fr-FR" dirty="0"/>
              <a:t> </a:t>
            </a:r>
            <a:r>
              <a:rPr lang="fr-FR" dirty="0" smtClean="0"/>
              <a:t>)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7715" y="1809296"/>
            <a:ext cx="5970814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/>
              <a:t>In 2016, Parrot </a:t>
            </a:r>
            <a:r>
              <a:rPr lang="fr-FR" dirty="0" err="1" smtClean="0"/>
              <a:t>launched</a:t>
            </a:r>
            <a:r>
              <a:rPr lang="fr-FR" dirty="0" smtClean="0"/>
              <a:t> Disco FPV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The first </a:t>
            </a:r>
            <a:r>
              <a:rPr lang="fr-FR" dirty="0"/>
              <a:t>smart </a:t>
            </a:r>
            <a:r>
              <a:rPr lang="fr-FR" dirty="0" err="1"/>
              <a:t>flying</a:t>
            </a:r>
            <a:r>
              <a:rPr lang="fr-FR" dirty="0"/>
              <a:t> </a:t>
            </a:r>
            <a:r>
              <a:rPr lang="fr-FR" dirty="0" err="1"/>
              <a:t>wing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reaches</a:t>
            </a:r>
            <a:r>
              <a:rPr lang="fr-FR" dirty="0"/>
              <a:t> 80km/h.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Parrot </a:t>
            </a:r>
            <a:r>
              <a:rPr lang="fr-FR" dirty="0" err="1"/>
              <a:t>Cockpitglasses</a:t>
            </a:r>
            <a:r>
              <a:rPr lang="fr-FR" dirty="0"/>
              <a:t>: the essential </a:t>
            </a:r>
            <a:r>
              <a:rPr lang="fr-FR" dirty="0" err="1"/>
              <a:t>goggles</a:t>
            </a:r>
            <a:r>
              <a:rPr lang="fr-FR" dirty="0"/>
              <a:t> for immersive </a:t>
            </a:r>
            <a:r>
              <a:rPr lang="fr-FR" dirty="0" err="1"/>
              <a:t>flights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N</a:t>
            </a:r>
            <a:r>
              <a:rPr lang="fr-FR" dirty="0" smtClean="0"/>
              <a:t>ew </a:t>
            </a:r>
            <a:r>
              <a:rPr lang="fr-FR" dirty="0"/>
              <a:t>Parrot </a:t>
            </a:r>
            <a:r>
              <a:rPr lang="fr-FR" dirty="0" err="1"/>
              <a:t>Skycontroller</a:t>
            </a:r>
            <a:r>
              <a:rPr lang="fr-FR" dirty="0"/>
              <a:t> 2.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www.parrot.com/fr/drones/parrot-disco-fpv#app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Price : 1299€</a:t>
            </a:r>
            <a:endParaRPr lang="fr-FR" dirty="0"/>
          </a:p>
        </p:txBody>
      </p:sp>
      <p:pic>
        <p:nvPicPr>
          <p:cNvPr id="4" name="Imag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9" y="2811122"/>
            <a:ext cx="5746573" cy="355599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9" y="1720334"/>
            <a:ext cx="5746573" cy="8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ACQUISITION </a:t>
            </a:r>
            <a:r>
              <a:rPr lang="fr-FR" dirty="0" smtClean="0"/>
              <a:t>: PARROT, </a:t>
            </a:r>
            <a:r>
              <a:rPr lang="fr-FR" dirty="0" err="1" smtClean="0"/>
              <a:t>SenseFly</a:t>
            </a:r>
            <a:r>
              <a:rPr lang="fr-FR" dirty="0" smtClean="0"/>
              <a:t>, Pix4D, Ari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59" y="1325563"/>
            <a:ext cx="4323836" cy="2647488"/>
          </a:xfrm>
        </p:spPr>
      </p:pic>
      <p:sp>
        <p:nvSpPr>
          <p:cNvPr id="5" name="ZoneTexte 4"/>
          <p:cNvSpPr txBox="1"/>
          <p:nvPr/>
        </p:nvSpPr>
        <p:spPr>
          <a:xfrm>
            <a:off x="179614" y="1325563"/>
            <a:ext cx="61885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July 2012, Parrot </a:t>
            </a:r>
            <a:r>
              <a:rPr lang="fr-FR" sz="2400" dirty="0" err="1" smtClean="0"/>
              <a:t>acquired</a:t>
            </a:r>
            <a:r>
              <a:rPr lang="fr-FR" sz="2400" dirty="0" smtClean="0"/>
              <a:t> </a:t>
            </a:r>
            <a:r>
              <a:rPr lang="fr-FR" sz="2400" dirty="0"/>
              <a:t>for 5 million </a:t>
            </a:r>
            <a:r>
              <a:rPr lang="fr-FR" sz="2400" dirty="0" err="1"/>
              <a:t>Swiss</a:t>
            </a:r>
            <a:r>
              <a:rPr lang="fr-FR" sz="2400" dirty="0"/>
              <a:t> Francs a </a:t>
            </a:r>
            <a:r>
              <a:rPr lang="fr-FR" sz="2400" dirty="0" err="1"/>
              <a:t>majority</a:t>
            </a:r>
            <a:r>
              <a:rPr lang="fr-FR" sz="2400" dirty="0"/>
              <a:t> </a:t>
            </a:r>
            <a:r>
              <a:rPr lang="fr-FR" sz="2400" dirty="0" err="1"/>
              <a:t>share</a:t>
            </a:r>
            <a:r>
              <a:rPr lang="fr-FR" sz="2400" dirty="0"/>
              <a:t> in </a:t>
            </a:r>
            <a:r>
              <a:rPr lang="fr-FR" sz="2400" dirty="0" err="1"/>
              <a:t>senseFly</a:t>
            </a:r>
            <a:r>
              <a:rPr lang="fr-FR" sz="2400" dirty="0"/>
              <a:t>, a start-up </a:t>
            </a:r>
            <a:r>
              <a:rPr lang="fr-FR" sz="2400" dirty="0" err="1"/>
              <a:t>from</a:t>
            </a:r>
            <a:r>
              <a:rPr lang="fr-FR" sz="2400" dirty="0"/>
              <a:t> the </a:t>
            </a:r>
            <a:r>
              <a:rPr lang="fr-FR" sz="2400" dirty="0" err="1"/>
              <a:t>Laboratory</a:t>
            </a:r>
            <a:r>
              <a:rPr lang="fr-FR" sz="2400" dirty="0"/>
              <a:t> of Intelligent </a:t>
            </a:r>
            <a:r>
              <a:rPr lang="fr-FR" sz="2400" dirty="0" err="1"/>
              <a:t>Systems</a:t>
            </a:r>
            <a:r>
              <a:rPr lang="fr-FR" sz="2400" dirty="0"/>
              <a:t> at </a:t>
            </a:r>
            <a:r>
              <a:rPr lang="fr-FR" sz="2400" dirty="0" smtClean="0"/>
              <a:t>EPFL</a:t>
            </a:r>
            <a:r>
              <a:rPr lang="fr-FR" sz="2400" dirty="0"/>
              <a:t> </a:t>
            </a:r>
            <a:r>
              <a:rPr lang="fr-FR" sz="2400" dirty="0" smtClean="0"/>
              <a:t>(Ecole Polytechnique Fédérale de </a:t>
            </a:r>
            <a:r>
              <a:rPr lang="fr-FR" sz="2400" dirty="0" err="1" smtClean="0"/>
              <a:t>Lausane</a:t>
            </a:r>
            <a:r>
              <a:rPr lang="fr-FR" sz="2400" dirty="0" smtClean="0"/>
              <a:t>)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Parrot </a:t>
            </a:r>
            <a:r>
              <a:rPr lang="fr-FR" sz="2400" dirty="0" err="1" smtClean="0"/>
              <a:t>also</a:t>
            </a:r>
            <a:r>
              <a:rPr lang="fr-FR" sz="2400" dirty="0" smtClean="0"/>
              <a:t> </a:t>
            </a:r>
            <a:r>
              <a:rPr lang="fr-FR" sz="2400" dirty="0" err="1" smtClean="0"/>
              <a:t>invested</a:t>
            </a:r>
            <a:r>
              <a:rPr lang="fr-FR" sz="2400" dirty="0" smtClean="0"/>
              <a:t> </a:t>
            </a:r>
            <a:r>
              <a:rPr lang="fr-FR" sz="2400" dirty="0"/>
              <a:t>2.4 million Francs in Pix4D, </a:t>
            </a:r>
            <a:r>
              <a:rPr lang="fr-FR" sz="2400" dirty="0" err="1"/>
              <a:t>another</a:t>
            </a:r>
            <a:r>
              <a:rPr lang="fr-FR" sz="2400" dirty="0"/>
              <a:t> EPFL spin-off active in the </a:t>
            </a:r>
            <a:r>
              <a:rPr lang="fr-FR" sz="2400" dirty="0" err="1"/>
              <a:t>field</a:t>
            </a:r>
            <a:r>
              <a:rPr lang="fr-FR" sz="2400" dirty="0"/>
              <a:t> of 3D image </a:t>
            </a:r>
            <a:r>
              <a:rPr lang="fr-FR" sz="2400" dirty="0" err="1"/>
              <a:t>processing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/>
              <a:t> </a:t>
            </a:r>
            <a:r>
              <a:rPr lang="fr-FR" sz="2400" dirty="0" smtClean="0"/>
              <a:t>Parrot </a:t>
            </a:r>
            <a:r>
              <a:rPr lang="fr-FR" sz="2400" dirty="0" err="1" smtClean="0"/>
              <a:t>invested</a:t>
            </a:r>
            <a:r>
              <a:rPr lang="fr-FR" sz="2400" dirty="0" smtClean="0"/>
              <a:t> </a:t>
            </a:r>
            <a:r>
              <a:rPr lang="fr-FR" sz="2400" dirty="0"/>
              <a:t>1,6 M</a:t>
            </a:r>
            <a:r>
              <a:rPr lang="fr-FR" sz="2400" dirty="0" smtClean="0"/>
              <a:t>€ in </a:t>
            </a:r>
            <a:r>
              <a:rPr lang="fr-FR" sz="2400" dirty="0" err="1" smtClean="0"/>
              <a:t>Airinov</a:t>
            </a:r>
            <a:r>
              <a:rPr lang="fr-FR" sz="2400" dirty="0"/>
              <a:t> </a:t>
            </a:r>
            <a:r>
              <a:rPr lang="fr-FR" sz="2400" dirty="0" smtClean="0"/>
              <a:t>in 2014</a:t>
            </a:r>
          </a:p>
        </p:txBody>
      </p:sp>
      <p:pic>
        <p:nvPicPr>
          <p:cNvPr id="7" name="Image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58" y="4160053"/>
            <a:ext cx="4323836" cy="240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0" y="1705707"/>
            <a:ext cx="5749657" cy="3540527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556" y="1708441"/>
            <a:ext cx="5659382" cy="35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DRONES COMPETITION: </a:t>
            </a:r>
            <a:br>
              <a:rPr lang="fr-FR" dirty="0" smtClean="0"/>
            </a:br>
            <a:r>
              <a:rPr lang="fr-FR" dirty="0" smtClean="0"/>
              <a:t>THE UAE DRONES FOR GOOD AWARDS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45" y="3802545"/>
            <a:ext cx="4226888" cy="2178473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47" y="1681477"/>
            <a:ext cx="4375684" cy="192677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3" y="1503520"/>
            <a:ext cx="6090557" cy="1093047"/>
          </a:xfrm>
          <a:prstGeom prst="rect">
            <a:avLst/>
          </a:prstGeom>
        </p:spPr>
      </p:pic>
      <p:pic>
        <p:nvPicPr>
          <p:cNvPr id="8" name="Image 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3" y="2774524"/>
            <a:ext cx="6090557" cy="378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584" y="4284032"/>
            <a:ext cx="5104389" cy="2417044"/>
          </a:xfr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PITCH A DRONE FUND : 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1716741"/>
            <a:ext cx="5104223" cy="227781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0" y="1110340"/>
            <a:ext cx="59576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Funds</a:t>
            </a:r>
            <a:r>
              <a:rPr lang="fr-FR" dirty="0"/>
              <a:t> </a:t>
            </a:r>
            <a:r>
              <a:rPr lang="fr-FR" dirty="0" err="1"/>
              <a:t>invests</a:t>
            </a:r>
            <a:r>
              <a:rPr lang="fr-FR" dirty="0"/>
              <a:t> in businesses </a:t>
            </a:r>
            <a:r>
              <a:rPr lang="fr-FR" dirty="0" err="1"/>
              <a:t>seeking</a:t>
            </a:r>
            <a:r>
              <a:rPr lang="fr-FR" dirty="0"/>
              <a:t> </a:t>
            </a:r>
            <a:r>
              <a:rPr lang="fr-FR" dirty="0" err="1"/>
              <a:t>financing</a:t>
            </a:r>
            <a:r>
              <a:rPr lang="fr-FR" dirty="0"/>
              <a:t> to help </a:t>
            </a:r>
            <a:r>
              <a:rPr lang="fr-FR" dirty="0" err="1"/>
              <a:t>advance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and </a:t>
            </a:r>
            <a:r>
              <a:rPr lang="fr-FR" dirty="0" err="1"/>
              <a:t>grow</a:t>
            </a:r>
            <a:r>
              <a:rPr lang="fr-FR" dirty="0"/>
              <a:t> business </a:t>
            </a:r>
            <a:r>
              <a:rPr lang="fr-FR" dirty="0" err="1"/>
              <a:t>operations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  <a:p>
            <a:pPr marL="285750" indent="-285750">
              <a:buFont typeface="Wingdings" charset="2"/>
              <a:buChar char="§"/>
            </a:pPr>
            <a:r>
              <a:rPr lang="fr-FR" dirty="0" smtClean="0"/>
              <a:t>Investment </a:t>
            </a:r>
            <a:r>
              <a:rPr lang="fr-FR" dirty="0"/>
              <a:t>areas </a:t>
            </a:r>
            <a:r>
              <a:rPr lang="fr-FR" dirty="0" err="1"/>
              <a:t>include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 err="1"/>
              <a:t>Sensor</a:t>
            </a:r>
            <a:r>
              <a:rPr lang="fr-FR" dirty="0"/>
              <a:t> hardware — </a:t>
            </a:r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the </a:t>
            </a:r>
            <a:r>
              <a:rPr lang="fr-FR" dirty="0" err="1"/>
              <a:t>precision</a:t>
            </a:r>
            <a:r>
              <a:rPr lang="fr-FR" dirty="0"/>
              <a:t>, speed, </a:t>
            </a:r>
            <a:r>
              <a:rPr lang="fr-FR" dirty="0" err="1"/>
              <a:t>cost</a:t>
            </a:r>
            <a:r>
              <a:rPr lang="fr-FR" dirty="0"/>
              <a:t> or </a:t>
            </a:r>
            <a:r>
              <a:rPr lang="fr-FR" dirty="0" err="1"/>
              <a:t>scale</a:t>
            </a:r>
            <a:r>
              <a:rPr lang="fr-FR" dirty="0"/>
              <a:t> of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with</a:t>
            </a:r>
            <a:r>
              <a:rPr lang="fr-FR" dirty="0"/>
              <a:t> commercial drones.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Software applications — Software </a:t>
            </a:r>
            <a:r>
              <a:rPr lang="fr-FR" dirty="0" err="1"/>
              <a:t>apps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operating drones </a:t>
            </a:r>
            <a:r>
              <a:rPr lang="fr-FR" dirty="0" err="1"/>
              <a:t>safer</a:t>
            </a:r>
            <a:r>
              <a:rPr lang="fr-FR" dirty="0"/>
              <a:t> or </a:t>
            </a:r>
            <a:r>
              <a:rPr lang="fr-FR" dirty="0" err="1"/>
              <a:t>enable</a:t>
            </a:r>
            <a:r>
              <a:rPr lang="fr-FR" dirty="0"/>
              <a:t> new and </a:t>
            </a:r>
            <a:r>
              <a:rPr lang="fr-FR" dirty="0" err="1"/>
              <a:t>innovative</a:t>
            </a:r>
            <a:r>
              <a:rPr lang="fr-FR" dirty="0"/>
              <a:t> use cases for commercial drones.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Data </a:t>
            </a:r>
            <a:r>
              <a:rPr lang="fr-FR" dirty="0" err="1"/>
              <a:t>analytics</a:t>
            </a:r>
            <a:r>
              <a:rPr lang="fr-FR" dirty="0"/>
              <a:t> — Cloud-</a:t>
            </a:r>
            <a:r>
              <a:rPr lang="fr-FR" dirty="0" err="1"/>
              <a:t>based</a:t>
            </a:r>
            <a:r>
              <a:rPr lang="fr-FR" dirty="0"/>
              <a:t> software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analyzing</a:t>
            </a:r>
            <a:r>
              <a:rPr lang="fr-FR" dirty="0"/>
              <a:t> and </a:t>
            </a:r>
            <a:r>
              <a:rPr lang="fr-FR" dirty="0" err="1"/>
              <a:t>utilizing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data </a:t>
            </a:r>
            <a:r>
              <a:rPr lang="fr-FR" dirty="0" err="1"/>
              <a:t>easier</a:t>
            </a:r>
            <a:r>
              <a:rPr lang="fr-FR" dirty="0"/>
              <a:t>, more accessible, or more </a:t>
            </a:r>
            <a:r>
              <a:rPr lang="fr-FR" dirty="0" err="1"/>
              <a:t>actionable</a:t>
            </a:r>
            <a:r>
              <a:rPr lang="fr-FR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Services — Drone-</a:t>
            </a:r>
            <a:r>
              <a:rPr lang="fr-FR" dirty="0" err="1"/>
              <a:t>based</a:t>
            </a:r>
            <a:r>
              <a:rPr lang="fr-FR" dirty="0"/>
              <a:t> services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unique business value for </a:t>
            </a:r>
            <a:r>
              <a:rPr lang="fr-FR" dirty="0" err="1"/>
              <a:t>enterprises</a:t>
            </a:r>
            <a:r>
              <a:rPr lang="fr-FR" dirty="0"/>
              <a:t> or open up drone use to an </a:t>
            </a:r>
            <a:r>
              <a:rPr lang="fr-FR" dirty="0" err="1"/>
              <a:t>entirely</a:t>
            </a:r>
            <a:r>
              <a:rPr lang="fr-FR" dirty="0"/>
              <a:t> new </a:t>
            </a:r>
            <a:r>
              <a:rPr lang="fr-FR" dirty="0" err="1"/>
              <a:t>market</a:t>
            </a:r>
            <a:r>
              <a:rPr lang="fr-FR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 err="1"/>
              <a:t>Industry-specific</a:t>
            </a:r>
            <a:r>
              <a:rPr lang="fr-FR" dirty="0"/>
              <a:t> solutions — Drone-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solutions </a:t>
            </a:r>
            <a:r>
              <a:rPr lang="fr-FR" dirty="0" err="1"/>
              <a:t>that</a:t>
            </a:r>
            <a:r>
              <a:rPr lang="fr-FR" dirty="0"/>
              <a:t> help </a:t>
            </a:r>
            <a:r>
              <a:rPr lang="fr-FR" dirty="0" err="1"/>
              <a:t>solve</a:t>
            </a:r>
            <a:r>
              <a:rPr lang="fr-FR" dirty="0"/>
              <a:t> </a:t>
            </a:r>
            <a:r>
              <a:rPr lang="fr-FR" dirty="0" err="1"/>
              <a:t>industry-specific</a:t>
            </a:r>
            <a:r>
              <a:rPr lang="fr-FR" dirty="0"/>
              <a:t> challenges.</a:t>
            </a:r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485068"/>
            <a:ext cx="5104223" cy="103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PITCH  A DRONE FUND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1325562"/>
            <a:ext cx="3943770" cy="4793317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455"/>
            <a:ext cx="1661886" cy="109747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73" y="1316020"/>
            <a:ext cx="3951514" cy="48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7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AIRWARE COMERCIAL DRONE FUND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985" y="1325563"/>
            <a:ext cx="6389129" cy="589819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200" dirty="0"/>
              <a:t> The Commercial Drone </a:t>
            </a:r>
            <a:r>
              <a:rPr lang="fr-FR" sz="2200" dirty="0" err="1"/>
              <a:t>Fund</a:t>
            </a:r>
            <a:r>
              <a:rPr lang="fr-FR" sz="2200" dirty="0"/>
              <a:t> </a:t>
            </a:r>
            <a:r>
              <a:rPr lang="fr-FR" sz="2200" dirty="0" err="1"/>
              <a:t>was</a:t>
            </a:r>
            <a:r>
              <a:rPr lang="fr-FR" sz="2200" dirty="0"/>
              <a:t> </a:t>
            </a:r>
            <a:r>
              <a:rPr lang="fr-FR" sz="2200" dirty="0" err="1"/>
              <a:t>established</a:t>
            </a:r>
            <a:r>
              <a:rPr lang="fr-FR" sz="2200" dirty="0"/>
              <a:t> to support businesses </a:t>
            </a:r>
            <a:r>
              <a:rPr lang="fr-FR" sz="2200" dirty="0" err="1"/>
              <a:t>that</a:t>
            </a:r>
            <a:r>
              <a:rPr lang="fr-FR" sz="2200" dirty="0"/>
              <a:t> are </a:t>
            </a:r>
            <a:r>
              <a:rPr lang="fr-FR" sz="2200" dirty="0" err="1"/>
              <a:t>developing</a:t>
            </a:r>
            <a:r>
              <a:rPr lang="fr-FR" sz="2200" dirty="0"/>
              <a:t> technologies and services </a:t>
            </a:r>
            <a:r>
              <a:rPr lang="fr-FR" sz="2200" dirty="0" err="1"/>
              <a:t>that</a:t>
            </a:r>
            <a:r>
              <a:rPr lang="fr-FR" sz="2200" dirty="0"/>
              <a:t> are </a:t>
            </a:r>
            <a:r>
              <a:rPr lang="fr-FR" sz="2200" dirty="0" err="1"/>
              <a:t>critical</a:t>
            </a:r>
            <a:r>
              <a:rPr lang="fr-FR" sz="2200" dirty="0"/>
              <a:t> to </a:t>
            </a:r>
            <a:r>
              <a:rPr lang="fr-FR" sz="2200" dirty="0" err="1"/>
              <a:t>scaling</a:t>
            </a:r>
            <a:r>
              <a:rPr lang="fr-FR" sz="2200" dirty="0"/>
              <a:t> the use of commercial drones </a:t>
            </a:r>
            <a:r>
              <a:rPr lang="fr-FR" sz="2200" dirty="0" err="1"/>
              <a:t>across</a:t>
            </a:r>
            <a:r>
              <a:rPr lang="fr-FR" sz="2200" dirty="0"/>
              <a:t> a </a:t>
            </a:r>
            <a:r>
              <a:rPr lang="fr-FR" sz="2200" dirty="0" err="1"/>
              <a:t>variety</a:t>
            </a:r>
            <a:r>
              <a:rPr lang="fr-FR" sz="2200" dirty="0"/>
              <a:t> of applications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200" dirty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Jonathan </a:t>
            </a:r>
            <a:r>
              <a:rPr lang="fr-FR" sz="2200" dirty="0"/>
              <a:t>Downey, </a:t>
            </a:r>
            <a:r>
              <a:rPr lang="fr-FR" sz="2200" dirty="0" err="1"/>
              <a:t>Founder</a:t>
            </a:r>
            <a:r>
              <a:rPr lang="fr-FR" sz="2200" dirty="0"/>
              <a:t> and CEO of </a:t>
            </a:r>
            <a:r>
              <a:rPr lang="fr-FR" sz="2200" dirty="0" err="1"/>
              <a:t>Airware</a:t>
            </a:r>
            <a:r>
              <a:rPr lang="fr-FR" sz="2200" dirty="0"/>
              <a:t>, </a:t>
            </a:r>
            <a:r>
              <a:rPr lang="fr-FR" sz="2200" dirty="0" err="1"/>
              <a:t>is</a:t>
            </a:r>
            <a:r>
              <a:rPr lang="fr-FR" sz="2200" dirty="0"/>
              <a:t> the General Partner of the </a:t>
            </a:r>
            <a:r>
              <a:rPr lang="fr-FR" sz="2200" dirty="0" err="1"/>
              <a:t>Fund</a:t>
            </a:r>
            <a:r>
              <a:rPr lang="fr-FR" sz="2200" dirty="0"/>
              <a:t> and has </a:t>
            </a:r>
            <a:r>
              <a:rPr lang="fr-FR" sz="2200" dirty="0" err="1"/>
              <a:t>spent</a:t>
            </a:r>
            <a:r>
              <a:rPr lang="fr-FR" sz="2200" dirty="0"/>
              <a:t> 10 </a:t>
            </a:r>
            <a:r>
              <a:rPr lang="fr-FR" sz="2200" dirty="0" err="1"/>
              <a:t>years</a:t>
            </a:r>
            <a:r>
              <a:rPr lang="fr-FR" sz="2200" dirty="0"/>
              <a:t> in the drone </a:t>
            </a:r>
            <a:r>
              <a:rPr lang="fr-FR" sz="2200" dirty="0" err="1"/>
              <a:t>space</a:t>
            </a:r>
            <a:r>
              <a:rPr lang="fr-FR" sz="2200" dirty="0"/>
              <a:t> - in </a:t>
            </a:r>
            <a:r>
              <a:rPr lang="fr-FR" sz="2200" dirty="0" err="1"/>
              <a:t>academia</a:t>
            </a:r>
            <a:r>
              <a:rPr lang="fr-FR" sz="2200" dirty="0"/>
              <a:t> at MIT, </a:t>
            </a:r>
            <a:r>
              <a:rPr lang="fr-FR" sz="2200" dirty="0" err="1"/>
              <a:t>industry</a:t>
            </a:r>
            <a:r>
              <a:rPr lang="fr-FR" sz="2200" dirty="0"/>
              <a:t> at Boeing, and building San Francisco-</a:t>
            </a:r>
            <a:r>
              <a:rPr lang="fr-FR" sz="2200" dirty="0" err="1"/>
              <a:t>based</a:t>
            </a:r>
            <a:r>
              <a:rPr lang="fr-FR" sz="2200" dirty="0"/>
              <a:t> commercial drone </a:t>
            </a:r>
            <a:r>
              <a:rPr lang="fr-FR" sz="2200" dirty="0" smtClean="0"/>
              <a:t>startup </a:t>
            </a:r>
            <a:r>
              <a:rPr lang="fr-FR" sz="2200" dirty="0" err="1" smtClean="0"/>
              <a:t>Airware</a:t>
            </a:r>
            <a:r>
              <a:rPr lang="fr-FR" sz="2200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err="1"/>
              <a:t>C</a:t>
            </a:r>
            <a:r>
              <a:rPr lang="fr-FR" sz="2200" dirty="0" err="1" smtClean="0"/>
              <a:t>ompanies</a:t>
            </a:r>
            <a:r>
              <a:rPr lang="fr-FR" sz="2200" dirty="0" smtClean="0"/>
              <a:t> </a:t>
            </a:r>
            <a:r>
              <a:rPr lang="fr-FR" sz="2200" dirty="0"/>
              <a:t>have </a:t>
            </a:r>
            <a:r>
              <a:rPr lang="fr-FR" sz="2200" dirty="0" err="1"/>
              <a:t>access</a:t>
            </a:r>
            <a:r>
              <a:rPr lang="fr-FR" sz="2200" dirty="0"/>
              <a:t> to a network of </a:t>
            </a:r>
            <a:r>
              <a:rPr lang="fr-FR" sz="2200" dirty="0" err="1"/>
              <a:t>innovators</a:t>
            </a:r>
            <a:r>
              <a:rPr lang="fr-FR" sz="2200" dirty="0"/>
              <a:t>, </a:t>
            </a:r>
            <a:r>
              <a:rPr lang="fr-FR" sz="2200" dirty="0" err="1"/>
              <a:t>investors</a:t>
            </a:r>
            <a:r>
              <a:rPr lang="fr-FR" sz="2200" dirty="0"/>
              <a:t> and </a:t>
            </a:r>
            <a:r>
              <a:rPr lang="fr-FR" sz="2200" dirty="0" err="1"/>
              <a:t>Airware</a:t>
            </a:r>
            <a:r>
              <a:rPr lang="fr-FR" sz="2200" dirty="0"/>
              <a:t> </a:t>
            </a:r>
            <a:r>
              <a:rPr lang="fr-FR" sz="2200" dirty="0" err="1"/>
              <a:t>ecosystem</a:t>
            </a:r>
            <a:r>
              <a:rPr lang="fr-FR" sz="2200" dirty="0"/>
              <a:t> </a:t>
            </a:r>
            <a:r>
              <a:rPr lang="fr-FR" sz="2200" dirty="0" err="1"/>
              <a:t>partners</a:t>
            </a:r>
            <a:r>
              <a:rPr lang="fr-FR" sz="2200" dirty="0"/>
              <a:t> to </a:t>
            </a:r>
            <a:r>
              <a:rPr lang="fr-FR" sz="2200" dirty="0" err="1"/>
              <a:t>build</a:t>
            </a:r>
            <a:r>
              <a:rPr lang="fr-FR" sz="2200" dirty="0"/>
              <a:t> key </a:t>
            </a:r>
            <a:r>
              <a:rPr lang="fr-FR" sz="2200" dirty="0" err="1"/>
              <a:t>industry</a:t>
            </a:r>
            <a:r>
              <a:rPr lang="fr-FR" sz="2200" dirty="0"/>
              <a:t> </a:t>
            </a:r>
            <a:r>
              <a:rPr lang="fr-FR" sz="2200" dirty="0" err="1" smtClean="0"/>
              <a:t>relationships</a:t>
            </a:r>
            <a:r>
              <a:rPr lang="fr-FR" sz="2200" dirty="0" smtClean="0"/>
              <a:t>. The first </a:t>
            </a:r>
            <a:r>
              <a:rPr lang="fr-FR" sz="2200" dirty="0" err="1" smtClean="0"/>
              <a:t>recipients</a:t>
            </a:r>
            <a:r>
              <a:rPr lang="fr-FR" sz="2200" dirty="0" smtClean="0"/>
              <a:t>: </a:t>
            </a:r>
            <a:r>
              <a:rPr lang="fr-FR" sz="2200" dirty="0" err="1" smtClean="0"/>
              <a:t>RedBird</a:t>
            </a:r>
            <a:r>
              <a:rPr lang="fr-FR" sz="2200" dirty="0" smtClean="0"/>
              <a:t>, </a:t>
            </a:r>
            <a:r>
              <a:rPr lang="fr-FR" sz="2200" dirty="0" err="1" smtClean="0"/>
              <a:t>Sky</a:t>
            </a:r>
            <a:r>
              <a:rPr lang="fr-FR" sz="2200" dirty="0" smtClean="0"/>
              <a:t> Futures, Cape, </a:t>
            </a:r>
            <a:r>
              <a:rPr lang="fr-FR" sz="2200" dirty="0" err="1" smtClean="0"/>
              <a:t>Raptor</a:t>
            </a:r>
            <a:r>
              <a:rPr lang="fr-FR" sz="2200" dirty="0" smtClean="0"/>
              <a:t> </a:t>
            </a:r>
            <a:r>
              <a:rPr lang="fr-FR" sz="2200" dirty="0" err="1" smtClean="0"/>
              <a:t>Maps</a:t>
            </a:r>
            <a:r>
              <a:rPr lang="fr-FR" sz="2200" dirty="0" smtClean="0"/>
              <a:t>.  </a:t>
            </a:r>
            <a:endParaRPr lang="fr-FR" sz="2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79" y="1325563"/>
            <a:ext cx="5259192" cy="32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0480"/>
            <a:ext cx="10515600" cy="1325563"/>
          </a:xfrm>
        </p:spPr>
        <p:txBody>
          <a:bodyPr/>
          <a:lstStyle/>
          <a:p>
            <a:r>
              <a:rPr lang="fr-FR" dirty="0" smtClean="0"/>
              <a:t>SKYFUND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1920" y="1218883"/>
            <a:ext cx="5903323" cy="563911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z="2600" dirty="0"/>
              <a:t>The </a:t>
            </a:r>
            <a:r>
              <a:rPr lang="fr-FR" sz="2600" dirty="0" err="1"/>
              <a:t>SkyFund</a:t>
            </a:r>
            <a:r>
              <a:rPr lang="fr-FR" sz="2600" dirty="0"/>
              <a:t>, </a:t>
            </a:r>
            <a:r>
              <a:rPr lang="fr-FR" sz="2600" dirty="0" err="1"/>
              <a:t>backed</a:t>
            </a:r>
            <a:r>
              <a:rPr lang="fr-FR" sz="2600" dirty="0"/>
              <a:t> </a:t>
            </a:r>
            <a:r>
              <a:rPr lang="fr-FR" sz="2600" dirty="0" smtClean="0"/>
              <a:t>by DJI and </a:t>
            </a:r>
            <a:r>
              <a:rPr lang="fr-FR" sz="2600" dirty="0" err="1" smtClean="0"/>
              <a:t>Accel</a:t>
            </a:r>
            <a:r>
              <a:rPr lang="fr-FR" sz="2600" dirty="0" smtClean="0"/>
              <a:t>, </a:t>
            </a:r>
            <a:r>
              <a:rPr lang="fr-FR" sz="2600" dirty="0" err="1"/>
              <a:t>aims</a:t>
            </a:r>
            <a:r>
              <a:rPr lang="fr-FR" sz="2600" dirty="0"/>
              <a:t> to </a:t>
            </a:r>
            <a:r>
              <a:rPr lang="fr-FR" sz="2600" dirty="0" err="1"/>
              <a:t>fund</a:t>
            </a:r>
            <a:r>
              <a:rPr lang="fr-FR" sz="2600" dirty="0"/>
              <a:t> entrepreneurs </a:t>
            </a:r>
            <a:r>
              <a:rPr lang="fr-FR" sz="2600" dirty="0" err="1"/>
              <a:t>across</a:t>
            </a:r>
            <a:r>
              <a:rPr lang="fr-FR" sz="2600" dirty="0"/>
              <a:t> a </a:t>
            </a:r>
            <a:r>
              <a:rPr lang="fr-FR" sz="2600" dirty="0" err="1"/>
              <a:t>variety</a:t>
            </a:r>
            <a:r>
              <a:rPr lang="fr-FR" sz="2600" dirty="0"/>
              <a:t> of application, hardware, </a:t>
            </a:r>
            <a:r>
              <a:rPr lang="fr-FR" sz="2600" dirty="0" err="1"/>
              <a:t>peripheral</a:t>
            </a:r>
            <a:r>
              <a:rPr lang="fr-FR" sz="2600" dirty="0"/>
              <a:t> and services </a:t>
            </a:r>
            <a:r>
              <a:rPr lang="fr-FR" sz="2600" dirty="0" err="1"/>
              <a:t>categories</a:t>
            </a:r>
            <a:r>
              <a:rPr lang="fr-FR" sz="2600" dirty="0"/>
              <a:t> </a:t>
            </a:r>
            <a:r>
              <a:rPr lang="fr-FR" sz="2600" dirty="0" err="1"/>
              <a:t>where</a:t>
            </a:r>
            <a:r>
              <a:rPr lang="fr-FR" sz="2600" dirty="0"/>
              <a:t> </a:t>
            </a:r>
            <a:r>
              <a:rPr lang="fr-FR" sz="2600" dirty="0" err="1"/>
              <a:t>Unmanned</a:t>
            </a:r>
            <a:r>
              <a:rPr lang="fr-FR" sz="2600" dirty="0"/>
              <a:t> </a:t>
            </a:r>
            <a:r>
              <a:rPr lang="fr-FR" sz="2600" dirty="0" err="1"/>
              <a:t>Aerial</a:t>
            </a:r>
            <a:r>
              <a:rPr lang="fr-FR" sz="2600" dirty="0"/>
              <a:t> </a:t>
            </a:r>
            <a:r>
              <a:rPr lang="fr-FR" sz="2600" dirty="0" err="1"/>
              <a:t>Vehicles</a:t>
            </a:r>
            <a:r>
              <a:rPr lang="fr-FR" sz="2600" dirty="0"/>
              <a:t> (</a:t>
            </a:r>
            <a:r>
              <a:rPr lang="fr-FR" sz="2600" dirty="0" err="1"/>
              <a:t>UAVs</a:t>
            </a:r>
            <a:r>
              <a:rPr lang="fr-FR" sz="2600" dirty="0"/>
              <a:t>), </a:t>
            </a:r>
            <a:r>
              <a:rPr lang="fr-FR" sz="2600" dirty="0" err="1"/>
              <a:t>robotics</a:t>
            </a:r>
            <a:r>
              <a:rPr lang="fr-FR" sz="2600" dirty="0"/>
              <a:t> and intelligent machines </a:t>
            </a:r>
            <a:r>
              <a:rPr lang="fr-FR" sz="2600" dirty="0" err="1"/>
              <a:t>can</a:t>
            </a:r>
            <a:r>
              <a:rPr lang="fr-FR" sz="2600" dirty="0"/>
              <a:t> </a:t>
            </a:r>
            <a:r>
              <a:rPr lang="fr-FR" sz="2600" dirty="0" err="1"/>
              <a:t>make</a:t>
            </a:r>
            <a:r>
              <a:rPr lang="fr-FR" sz="2600" dirty="0"/>
              <a:t> a </a:t>
            </a:r>
            <a:r>
              <a:rPr lang="fr-FR" sz="2600" dirty="0" err="1"/>
              <a:t>meaningful</a:t>
            </a:r>
            <a:r>
              <a:rPr lang="fr-FR" sz="2600" dirty="0"/>
              <a:t> impact</a:t>
            </a:r>
            <a:r>
              <a:rPr lang="fr-FR" sz="26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600" dirty="0"/>
          </a:p>
          <a:p>
            <a:pPr>
              <a:buFont typeface="Wingdings" charset="2"/>
              <a:buChar char="§"/>
            </a:pPr>
            <a:r>
              <a:rPr lang="fr-FR" sz="2600" dirty="0"/>
              <a:t>S</a:t>
            </a:r>
            <a:r>
              <a:rPr lang="fr-FR" sz="2600" dirty="0" smtClean="0"/>
              <a:t>upport </a:t>
            </a:r>
            <a:r>
              <a:rPr lang="fr-FR" sz="2600" dirty="0"/>
              <a:t>entrepreneurs </a:t>
            </a:r>
            <a:r>
              <a:rPr lang="fr-FR" sz="2600" dirty="0" err="1"/>
              <a:t>who</a:t>
            </a:r>
            <a:r>
              <a:rPr lang="fr-FR" sz="2600" dirty="0"/>
              <a:t> are building the important technologies </a:t>
            </a:r>
            <a:r>
              <a:rPr lang="fr-FR" sz="2600" dirty="0" err="1"/>
              <a:t>that</a:t>
            </a:r>
            <a:r>
              <a:rPr lang="fr-FR" sz="2600" dirty="0"/>
              <a:t> drive </a:t>
            </a:r>
            <a:r>
              <a:rPr lang="fr-FR" sz="2600" dirty="0" err="1"/>
              <a:t>UAVs</a:t>
            </a:r>
            <a:r>
              <a:rPr lang="fr-FR" sz="2600" dirty="0"/>
              <a:t> </a:t>
            </a:r>
            <a:r>
              <a:rPr lang="fr-FR" sz="2600" dirty="0" err="1"/>
              <a:t>into</a:t>
            </a:r>
            <a:r>
              <a:rPr lang="fr-FR" sz="2600" dirty="0"/>
              <a:t> the hands of </a:t>
            </a:r>
            <a:r>
              <a:rPr lang="fr-FR" sz="2600" dirty="0" err="1"/>
              <a:t>consumers</a:t>
            </a:r>
            <a:r>
              <a:rPr lang="fr-FR" sz="2600" dirty="0"/>
              <a:t> and </a:t>
            </a:r>
            <a:r>
              <a:rPr lang="fr-FR" sz="2600" dirty="0" err="1"/>
              <a:t>enterprises</a:t>
            </a:r>
            <a:r>
              <a:rPr lang="fr-FR" sz="2600" dirty="0"/>
              <a:t>, </a:t>
            </a:r>
            <a:r>
              <a:rPr lang="fr-FR" sz="2600" dirty="0" err="1"/>
              <a:t>across</a:t>
            </a:r>
            <a:r>
              <a:rPr lang="fr-FR" sz="2600" dirty="0"/>
              <a:t> a </a:t>
            </a:r>
            <a:r>
              <a:rPr lang="fr-FR" sz="2600" dirty="0" err="1"/>
              <a:t>spectrum</a:t>
            </a:r>
            <a:r>
              <a:rPr lang="fr-FR" sz="2600" dirty="0"/>
              <a:t> of high-value use cases</a:t>
            </a:r>
            <a:r>
              <a:rPr lang="fr-FR" sz="26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600" dirty="0" smtClean="0"/>
          </a:p>
          <a:p>
            <a:pPr>
              <a:buFont typeface="Wingdings" charset="2"/>
              <a:buChar char="§"/>
            </a:pPr>
            <a:r>
              <a:rPr lang="fr-FR" sz="2600" dirty="0" err="1" smtClean="0"/>
              <a:t>Advisors</a:t>
            </a:r>
            <a:r>
              <a:rPr lang="fr-FR" sz="2600" dirty="0" smtClean="0"/>
              <a:t> </a:t>
            </a:r>
            <a:r>
              <a:rPr lang="fr-FR" sz="2600" dirty="0" err="1"/>
              <a:t>include</a:t>
            </a:r>
            <a:r>
              <a:rPr lang="fr-FR" sz="2600" dirty="0"/>
              <a:t> </a:t>
            </a:r>
            <a:r>
              <a:rPr lang="fr-FR" sz="2600" dirty="0" err="1"/>
              <a:t>leading</a:t>
            </a:r>
            <a:r>
              <a:rPr lang="fr-FR" sz="2600" dirty="0"/>
              <a:t> hardware </a:t>
            </a:r>
            <a:r>
              <a:rPr lang="fr-FR" sz="2600" dirty="0" err="1"/>
              <a:t>founders</a:t>
            </a:r>
            <a:r>
              <a:rPr lang="fr-FR" sz="2600" dirty="0"/>
              <a:t> </a:t>
            </a:r>
            <a:r>
              <a:rPr lang="fr-FR" sz="2600" dirty="0" err="1"/>
              <a:t>from</a:t>
            </a:r>
            <a:r>
              <a:rPr lang="fr-FR" sz="2600" dirty="0"/>
              <a:t> </a:t>
            </a:r>
            <a:r>
              <a:rPr lang="fr-FR" sz="2600" dirty="0" err="1"/>
              <a:t>Silicon</a:t>
            </a:r>
            <a:r>
              <a:rPr lang="fr-FR" sz="2600" dirty="0"/>
              <a:t> </a:t>
            </a:r>
            <a:r>
              <a:rPr lang="fr-FR" sz="2600" dirty="0" err="1"/>
              <a:t>Valley</a:t>
            </a:r>
            <a:r>
              <a:rPr lang="fr-FR" sz="2600" dirty="0"/>
              <a:t>, key </a:t>
            </a:r>
            <a:r>
              <a:rPr lang="fr-FR" sz="2600" dirty="0" err="1"/>
              <a:t>regulatory</a:t>
            </a:r>
            <a:r>
              <a:rPr lang="fr-FR" sz="2600" dirty="0"/>
              <a:t> </a:t>
            </a:r>
            <a:r>
              <a:rPr lang="fr-FR" sz="2600" dirty="0" err="1"/>
              <a:t>thought</a:t>
            </a:r>
            <a:r>
              <a:rPr lang="fr-FR" sz="2600" dirty="0"/>
              <a:t> leaders </a:t>
            </a:r>
            <a:r>
              <a:rPr lang="fr-FR" sz="2600" dirty="0" err="1"/>
              <a:t>who</a:t>
            </a:r>
            <a:r>
              <a:rPr lang="fr-FR" sz="2600" dirty="0"/>
              <a:t> are </a:t>
            </a:r>
            <a:r>
              <a:rPr lang="fr-FR" sz="2600" dirty="0" err="1"/>
              <a:t>actively</a:t>
            </a:r>
            <a:r>
              <a:rPr lang="fr-FR" sz="2600" dirty="0"/>
              <a:t> in dialogue </a:t>
            </a:r>
            <a:r>
              <a:rPr lang="fr-FR" sz="2600" dirty="0" err="1"/>
              <a:t>with</a:t>
            </a:r>
            <a:r>
              <a:rPr lang="fr-FR" sz="2600" dirty="0"/>
              <a:t> the FAA, </a:t>
            </a:r>
            <a:r>
              <a:rPr lang="fr-FR" sz="2600" dirty="0" err="1"/>
              <a:t>founders</a:t>
            </a:r>
            <a:r>
              <a:rPr lang="fr-FR" sz="2600" dirty="0"/>
              <a:t> </a:t>
            </a:r>
            <a:r>
              <a:rPr lang="fr-FR" sz="2600" dirty="0" err="1"/>
              <a:t>who</a:t>
            </a:r>
            <a:r>
              <a:rPr lang="fr-FR" sz="2600" dirty="0"/>
              <a:t> have </a:t>
            </a:r>
            <a:r>
              <a:rPr lang="fr-FR" sz="2600" dirty="0" err="1"/>
              <a:t>scaled</a:t>
            </a:r>
            <a:r>
              <a:rPr lang="fr-FR" sz="2600" dirty="0"/>
              <a:t> high-</a:t>
            </a:r>
            <a:r>
              <a:rPr lang="fr-FR" sz="2600" dirty="0" err="1"/>
              <a:t>growth</a:t>
            </a:r>
            <a:r>
              <a:rPr lang="fr-FR" sz="2600" dirty="0"/>
              <a:t> </a:t>
            </a:r>
            <a:r>
              <a:rPr lang="fr-FR" sz="2600" dirty="0" err="1"/>
              <a:t>technology</a:t>
            </a:r>
            <a:r>
              <a:rPr lang="fr-FR" sz="2600" dirty="0"/>
              <a:t> businesses, and engineering leaders </a:t>
            </a:r>
            <a:r>
              <a:rPr lang="fr-FR" sz="2600" dirty="0" err="1"/>
              <a:t>who</a:t>
            </a:r>
            <a:r>
              <a:rPr lang="fr-FR" sz="2600" dirty="0"/>
              <a:t> </a:t>
            </a:r>
            <a:r>
              <a:rPr lang="fr-FR" sz="2600" dirty="0" err="1"/>
              <a:t>understand</a:t>
            </a:r>
            <a:r>
              <a:rPr lang="fr-FR" sz="2600" dirty="0"/>
              <a:t> </a:t>
            </a:r>
            <a:r>
              <a:rPr lang="fr-FR" sz="2600" dirty="0" err="1"/>
              <a:t>developer</a:t>
            </a:r>
            <a:r>
              <a:rPr lang="fr-FR" sz="2600" dirty="0"/>
              <a:t> </a:t>
            </a:r>
            <a:r>
              <a:rPr lang="fr-FR" sz="2600" dirty="0" err="1"/>
              <a:t>platforms</a:t>
            </a:r>
            <a:r>
              <a:rPr lang="fr-FR" sz="2600" dirty="0"/>
              <a:t>, APIs and SDKs.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18" y="1218883"/>
            <a:ext cx="5209268" cy="32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9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COMPETITIVE ADVANTAGE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3529" y="1325563"/>
            <a:ext cx="10880271" cy="48514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“</a:t>
            </a:r>
            <a:r>
              <a:rPr lang="fr-FR" dirty="0" err="1"/>
              <a:t>Redbird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in Europe for </a:t>
            </a:r>
            <a:r>
              <a:rPr lang="fr-FR" dirty="0" err="1"/>
              <a:t>having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advanced</a:t>
            </a:r>
            <a:r>
              <a:rPr lang="fr-FR" dirty="0"/>
              <a:t> drone data </a:t>
            </a:r>
            <a:r>
              <a:rPr lang="fr-FR" dirty="0" err="1"/>
              <a:t>analytics</a:t>
            </a:r>
            <a:r>
              <a:rPr lang="fr-FR" dirty="0"/>
              <a:t> for </a:t>
            </a:r>
            <a:r>
              <a:rPr lang="fr-FR" dirty="0" err="1"/>
              <a:t>mining</a:t>
            </a:r>
            <a:r>
              <a:rPr lang="fr-FR" dirty="0"/>
              <a:t>, construction, and infrastructure inspection. </a:t>
            </a:r>
            <a:r>
              <a:rPr lang="fr-FR" dirty="0" err="1" smtClean="0"/>
              <a:t>Together</a:t>
            </a:r>
            <a:r>
              <a:rPr lang="fr-FR" dirty="0" smtClean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Airware</a:t>
            </a:r>
            <a:r>
              <a:rPr lang="fr-FR" dirty="0"/>
              <a:t> and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partners</a:t>
            </a:r>
            <a:r>
              <a:rPr lang="fr-FR" dirty="0"/>
              <a:t>, </a:t>
            </a:r>
            <a:r>
              <a:rPr lang="fr-FR" dirty="0" err="1"/>
              <a:t>we’re</a:t>
            </a:r>
            <a:r>
              <a:rPr lang="fr-FR" dirty="0"/>
              <a:t> </a:t>
            </a:r>
            <a:r>
              <a:rPr lang="fr-FR" dirty="0" err="1"/>
              <a:t>ready</a:t>
            </a:r>
            <a:r>
              <a:rPr lang="fr-FR" dirty="0"/>
              <a:t> to move to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and </a:t>
            </a:r>
            <a:r>
              <a:rPr lang="fr-FR" dirty="0" err="1"/>
              <a:t>expand</a:t>
            </a:r>
            <a:r>
              <a:rPr lang="fr-FR" dirty="0"/>
              <a:t> to the US – </a:t>
            </a:r>
            <a:r>
              <a:rPr lang="fr-FR" dirty="0" err="1"/>
              <a:t>it’s</a:t>
            </a:r>
            <a:r>
              <a:rPr lang="fr-FR" dirty="0"/>
              <a:t> a new </a:t>
            </a:r>
            <a:r>
              <a:rPr lang="fr-FR" dirty="0" err="1"/>
              <a:t>step</a:t>
            </a:r>
            <a:r>
              <a:rPr lang="fr-FR" dirty="0"/>
              <a:t> and a global </a:t>
            </a:r>
            <a:r>
              <a:rPr lang="fr-FR" dirty="0" err="1"/>
              <a:t>development</a:t>
            </a:r>
            <a:r>
              <a:rPr lang="fr-FR" dirty="0"/>
              <a:t> for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,” </a:t>
            </a:r>
            <a:r>
              <a:rPr lang="fr-FR" dirty="0" smtClean="0"/>
              <a:t>Emmanuel </a:t>
            </a:r>
            <a:r>
              <a:rPr lang="fr-FR" dirty="0"/>
              <a:t>de Maistre, </a:t>
            </a:r>
            <a:r>
              <a:rPr lang="fr-FR" dirty="0" err="1" smtClean="0"/>
              <a:t>co-Founder</a:t>
            </a:r>
            <a:r>
              <a:rPr lang="fr-FR" dirty="0" smtClean="0"/>
              <a:t> </a:t>
            </a:r>
            <a:r>
              <a:rPr lang="fr-FR" dirty="0"/>
              <a:t>and CEO of </a:t>
            </a:r>
            <a:r>
              <a:rPr lang="fr-FR" dirty="0" err="1"/>
              <a:t>Redbird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“</a:t>
            </a:r>
            <a:r>
              <a:rPr lang="fr-FR" dirty="0" err="1"/>
              <a:t>We’re</a:t>
            </a:r>
            <a:r>
              <a:rPr lang="fr-FR" dirty="0"/>
              <a:t> </a:t>
            </a:r>
            <a:r>
              <a:rPr lang="fr-FR" dirty="0" err="1"/>
              <a:t>excited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Jonathan Downey and the Commercial Drone </a:t>
            </a:r>
            <a:r>
              <a:rPr lang="fr-FR" dirty="0" err="1"/>
              <a:t>Fund</a:t>
            </a:r>
            <a:r>
              <a:rPr lang="fr-FR" dirty="0"/>
              <a:t> to </a:t>
            </a:r>
            <a:r>
              <a:rPr lang="fr-FR" dirty="0" err="1"/>
              <a:t>shape</a:t>
            </a:r>
            <a:r>
              <a:rPr lang="fr-FR" dirty="0"/>
              <a:t> the future of commercial drone </a:t>
            </a:r>
            <a:r>
              <a:rPr lang="fr-FR" dirty="0" err="1"/>
              <a:t>technology</a:t>
            </a:r>
            <a:r>
              <a:rPr lang="fr-FR" dirty="0"/>
              <a:t> to </a:t>
            </a:r>
            <a:r>
              <a:rPr lang="fr-FR" dirty="0" err="1"/>
              <a:t>save</a:t>
            </a:r>
            <a:r>
              <a:rPr lang="fr-FR" dirty="0"/>
              <a:t> time, </a:t>
            </a:r>
            <a:r>
              <a:rPr lang="fr-FR" dirty="0" err="1"/>
              <a:t>cut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, and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safety</a:t>
            </a:r>
            <a:r>
              <a:rPr lang="fr-FR" dirty="0"/>
              <a:t> for </a:t>
            </a:r>
            <a:r>
              <a:rPr lang="fr-FR" dirty="0" err="1" smtClean="0"/>
              <a:t>industry</a:t>
            </a:r>
            <a:r>
              <a:rPr lang="fr-FR" dirty="0" smtClean="0"/>
              <a:t>. Our </a:t>
            </a:r>
            <a:r>
              <a:rPr lang="fr-FR" dirty="0"/>
              <a:t>solutions are </a:t>
            </a:r>
            <a:r>
              <a:rPr lang="fr-FR" dirty="0" err="1"/>
              <a:t>already</a:t>
            </a:r>
            <a:r>
              <a:rPr lang="fr-FR" dirty="0"/>
              <a:t> in use </a:t>
            </a:r>
            <a:r>
              <a:rPr lang="fr-FR" dirty="0" err="1"/>
              <a:t>with</a:t>
            </a:r>
            <a:r>
              <a:rPr lang="fr-FR" dirty="0"/>
              <a:t> over 35 of the </a:t>
            </a:r>
            <a:r>
              <a:rPr lang="fr-FR" dirty="0" err="1"/>
              <a:t>biggest</a:t>
            </a:r>
            <a:r>
              <a:rPr lang="fr-FR" dirty="0"/>
              <a:t> </a:t>
            </a:r>
            <a:r>
              <a:rPr lang="fr-FR" dirty="0" err="1"/>
              <a:t>oil</a:t>
            </a:r>
            <a:r>
              <a:rPr lang="fr-FR" dirty="0"/>
              <a:t> and </a:t>
            </a:r>
            <a:r>
              <a:rPr lang="fr-FR" dirty="0" err="1"/>
              <a:t>gas</a:t>
            </a:r>
            <a:r>
              <a:rPr lang="fr-FR" dirty="0"/>
              <a:t> </a:t>
            </a:r>
            <a:r>
              <a:rPr lang="fr-FR" dirty="0" err="1"/>
              <a:t>companies</a:t>
            </a:r>
            <a:r>
              <a:rPr lang="fr-FR" dirty="0"/>
              <a:t> </a:t>
            </a:r>
            <a:r>
              <a:rPr lang="fr-FR" dirty="0" err="1"/>
              <a:t>globally</a:t>
            </a:r>
            <a:r>
              <a:rPr lang="fr-FR" dirty="0"/>
              <a:t>. Investment </a:t>
            </a:r>
            <a:r>
              <a:rPr lang="fr-FR" dirty="0" err="1"/>
              <a:t>from</a:t>
            </a:r>
            <a:r>
              <a:rPr lang="fr-FR" dirty="0"/>
              <a:t> the Commercial Drone </a:t>
            </a:r>
            <a:r>
              <a:rPr lang="fr-FR" dirty="0" err="1"/>
              <a:t>Fund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speed up the </a:t>
            </a:r>
            <a:r>
              <a:rPr lang="fr-FR" dirty="0" err="1"/>
              <a:t>delivery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roadmap and </a:t>
            </a:r>
            <a:r>
              <a:rPr lang="fr-FR" dirty="0" err="1"/>
              <a:t>create</a:t>
            </a:r>
            <a:r>
              <a:rPr lang="fr-FR" dirty="0"/>
              <a:t> more </a:t>
            </a:r>
            <a:r>
              <a:rPr lang="fr-FR" dirty="0" err="1"/>
              <a:t>valuable</a:t>
            </a:r>
            <a:r>
              <a:rPr lang="fr-FR" dirty="0"/>
              <a:t> data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client base </a:t>
            </a:r>
            <a:r>
              <a:rPr lang="fr-FR" dirty="0" err="1"/>
              <a:t>faster</a:t>
            </a:r>
            <a:r>
              <a:rPr lang="fr-FR" dirty="0" smtClean="0"/>
              <a:t>.” James </a:t>
            </a:r>
            <a:r>
              <a:rPr lang="fr-FR" dirty="0"/>
              <a:t>Harrison, </a:t>
            </a:r>
            <a:r>
              <a:rPr lang="fr-FR" dirty="0" err="1"/>
              <a:t>co-founder</a:t>
            </a:r>
            <a:r>
              <a:rPr lang="fr-FR" dirty="0"/>
              <a:t> and CEO of </a:t>
            </a:r>
            <a:r>
              <a:rPr lang="fr-FR" dirty="0" err="1"/>
              <a:t>Sky</a:t>
            </a:r>
            <a:r>
              <a:rPr lang="fr-FR" dirty="0"/>
              <a:t>-Futures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26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FOR YOUR BUSINESS : CHOOSE A PLATFORM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1" y="1907268"/>
            <a:ext cx="6936139" cy="43513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740" y="1975077"/>
            <a:ext cx="4891985" cy="428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6329"/>
            <a:ext cx="10515600" cy="1325563"/>
          </a:xfrm>
        </p:spPr>
        <p:txBody>
          <a:bodyPr/>
          <a:lstStyle/>
          <a:p>
            <a:r>
              <a:rPr lang="fr-FR" dirty="0" smtClean="0"/>
              <a:t>PLATFORM AIRWARE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65" y="1959428"/>
            <a:ext cx="5965316" cy="364603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24" y="426208"/>
            <a:ext cx="5100019" cy="613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8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 noGrp="1"/>
          </p:cNvSpPr>
          <p:nvPr>
            <p:ph idx="1"/>
          </p:nvPr>
        </p:nvSpPr>
        <p:spPr>
          <a:xfrm>
            <a:off x="3246782" y="2531164"/>
            <a:ext cx="5698435" cy="27697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IMPACTS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11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DRONE VALUE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8" y="1210612"/>
            <a:ext cx="11577145" cy="3342775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13" y="3153103"/>
            <a:ext cx="3820510" cy="3512590"/>
          </a:xfrm>
        </p:spPr>
      </p:pic>
    </p:spTree>
    <p:extLst>
      <p:ext uri="{BB962C8B-B14F-4D97-AF65-F5344CB8AC3E}">
        <p14:creationId xmlns:p14="http://schemas.microsoft.com/office/powerpoint/2010/main" val="43131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 noGrp="1"/>
          </p:cNvSpPr>
          <p:nvPr>
            <p:ph idx="1"/>
          </p:nvPr>
        </p:nvSpPr>
        <p:spPr>
          <a:xfrm>
            <a:off x="3154017" y="2395469"/>
            <a:ext cx="5486400" cy="287889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   WHAT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33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IMPACT ON TRANSPORT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5463" y="1516009"/>
            <a:ext cx="5736020" cy="4884791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Australia</a:t>
            </a:r>
            <a:r>
              <a:rPr lang="fr-FR" dirty="0" smtClean="0"/>
              <a:t> (</a:t>
            </a:r>
            <a:r>
              <a:rPr lang="fr-FR" dirty="0" err="1" smtClean="0"/>
              <a:t>Australian</a:t>
            </a:r>
            <a:r>
              <a:rPr lang="fr-FR" dirty="0" smtClean="0"/>
              <a:t> Post in 2015), </a:t>
            </a:r>
            <a:r>
              <a:rPr lang="fr-FR" dirty="0" err="1" smtClean="0"/>
              <a:t>Switzerland</a:t>
            </a:r>
            <a:r>
              <a:rPr lang="fr-FR" dirty="0" smtClean="0"/>
              <a:t> (</a:t>
            </a:r>
            <a:r>
              <a:rPr lang="fr-FR" dirty="0" err="1" smtClean="0"/>
              <a:t>Swiss</a:t>
            </a:r>
            <a:r>
              <a:rPr lang="fr-FR" dirty="0" smtClean="0"/>
              <a:t> Post in 2015), Germany (DHL Deutsche Post in 2014), Singapore (</a:t>
            </a:r>
            <a:r>
              <a:rPr lang="fr-FR" dirty="0" err="1" smtClean="0"/>
              <a:t>SingPost</a:t>
            </a:r>
            <a:r>
              <a:rPr lang="fr-FR" dirty="0" smtClean="0"/>
              <a:t> in 2015) </a:t>
            </a:r>
            <a:r>
              <a:rPr lang="fr-FR" dirty="0"/>
              <a:t>and </a:t>
            </a:r>
            <a:r>
              <a:rPr lang="fr-FR" dirty="0" smtClean="0"/>
              <a:t>Ukraine (</a:t>
            </a:r>
            <a:r>
              <a:rPr lang="fr-FR" dirty="0" err="1" smtClean="0"/>
              <a:t>Ukrposhta</a:t>
            </a:r>
            <a:r>
              <a:rPr lang="fr-FR" dirty="0" smtClean="0"/>
              <a:t> in 2016)</a:t>
            </a:r>
            <a:r>
              <a:rPr lang="fr-FR" dirty="0"/>
              <a:t> </a:t>
            </a:r>
            <a:r>
              <a:rPr lang="fr-FR" dirty="0" smtClean="0"/>
              <a:t>have </a:t>
            </a:r>
            <a:r>
              <a:rPr lang="fr-FR" dirty="0" err="1" smtClean="0"/>
              <a:t>tested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feasibility</a:t>
            </a:r>
            <a:r>
              <a:rPr lang="fr-FR" dirty="0"/>
              <a:t> and </a:t>
            </a:r>
            <a:r>
              <a:rPr lang="fr-FR" dirty="0" err="1"/>
              <a:t>profitability</a:t>
            </a:r>
            <a:r>
              <a:rPr lang="fr-FR" dirty="0"/>
              <a:t> of </a:t>
            </a:r>
            <a:r>
              <a:rPr lang="fr-FR" dirty="0" err="1"/>
              <a:t>unmanned</a:t>
            </a:r>
            <a:r>
              <a:rPr lang="fr-FR" dirty="0"/>
              <a:t> </a:t>
            </a:r>
            <a:r>
              <a:rPr lang="fr-FR" dirty="0" err="1"/>
              <a:t>delivery</a:t>
            </a:r>
            <a:r>
              <a:rPr lang="fr-FR" dirty="0"/>
              <a:t> drone services. 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Cost</a:t>
            </a:r>
            <a:r>
              <a:rPr lang="fr-FR" dirty="0" smtClean="0"/>
              <a:t> </a:t>
            </a:r>
            <a:r>
              <a:rPr lang="fr-FR" dirty="0" err="1" smtClean="0"/>
              <a:t>effectiveness</a:t>
            </a:r>
            <a:r>
              <a:rPr lang="fr-FR" dirty="0" smtClean="0"/>
              <a:t>, emergency situation</a:t>
            </a:r>
            <a:r>
              <a:rPr lang="fr-FR" dirty="0"/>
              <a:t>;</a:t>
            </a:r>
            <a:r>
              <a:rPr lang="fr-FR" dirty="0" smtClean="0"/>
              <a:t> </a:t>
            </a:r>
            <a:r>
              <a:rPr lang="fr-FR" dirty="0" err="1" smtClean="0"/>
              <a:t>rural,moutain</a:t>
            </a:r>
            <a:r>
              <a:rPr lang="fr-FR" dirty="0" smtClean="0"/>
              <a:t> </a:t>
            </a:r>
            <a:r>
              <a:rPr lang="fr-FR" dirty="0" err="1" smtClean="0"/>
              <a:t>island</a:t>
            </a:r>
            <a:r>
              <a:rPr lang="fr-FR" dirty="0" smtClean="0"/>
              <a:t> </a:t>
            </a:r>
            <a:r>
              <a:rPr lang="fr-FR" dirty="0" err="1" smtClean="0"/>
              <a:t>deliveries</a:t>
            </a:r>
            <a:r>
              <a:rPr lang="fr-FR" dirty="0" smtClean="0"/>
              <a:t>.  </a:t>
            </a:r>
          </a:p>
          <a:p>
            <a:pPr>
              <a:buFont typeface="Wingdings" charset="2"/>
              <a:buChar char="§"/>
            </a:pP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59" y="1516009"/>
            <a:ext cx="5560892" cy="32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4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SUPPLY CHAIN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4289" y="1570203"/>
            <a:ext cx="4963511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D</a:t>
            </a:r>
            <a:r>
              <a:rPr lang="fr-FR" dirty="0" smtClean="0"/>
              <a:t>rones </a:t>
            </a:r>
            <a:r>
              <a:rPr lang="fr-FR" dirty="0"/>
              <a:t>have been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large </a:t>
            </a:r>
            <a:r>
              <a:rPr lang="fr-FR" dirty="0" err="1"/>
              <a:t>warehouse</a:t>
            </a:r>
            <a:r>
              <a:rPr lang="fr-FR" dirty="0"/>
              <a:t> buildings to </a:t>
            </a:r>
            <a:r>
              <a:rPr lang="fr-FR" dirty="0" err="1"/>
              <a:t>measure</a:t>
            </a:r>
            <a:r>
              <a:rPr lang="fr-FR" dirty="0"/>
              <a:t> </a:t>
            </a:r>
            <a:r>
              <a:rPr lang="fr-FR" dirty="0" err="1"/>
              <a:t>inventory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barcode</a:t>
            </a:r>
            <a:r>
              <a:rPr lang="fr-FR" dirty="0"/>
              <a:t>, Q-code, </a:t>
            </a:r>
            <a:r>
              <a:rPr lang="fr-FR" dirty="0" smtClean="0"/>
              <a:t>RFID and </a:t>
            </a:r>
            <a:r>
              <a:rPr lang="fr-FR" dirty="0" err="1"/>
              <a:t>other</a:t>
            </a:r>
            <a:r>
              <a:rPr lang="fr-FR" dirty="0"/>
              <a:t> Internet of </a:t>
            </a:r>
            <a:r>
              <a:rPr lang="fr-FR" dirty="0" err="1"/>
              <a:t>Things</a:t>
            </a:r>
            <a:r>
              <a:rPr lang="fr-FR" dirty="0"/>
              <a:t> techniques.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86" y="1589143"/>
            <a:ext cx="5541579" cy="34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9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MANUFACTURING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5459" y="1599078"/>
            <a:ext cx="5058103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 </a:t>
            </a:r>
            <a:r>
              <a:rPr lang="fr-FR" dirty="0" smtClean="0"/>
              <a:t>Audi Smart </a:t>
            </a:r>
            <a:r>
              <a:rPr lang="fr-FR" dirty="0" err="1" smtClean="0"/>
              <a:t>Factory</a:t>
            </a:r>
            <a:r>
              <a:rPr lang="fr-FR" dirty="0" smtClean="0"/>
              <a:t>: Drones </a:t>
            </a:r>
            <a:r>
              <a:rPr lang="fr-FR" dirty="0"/>
              <a:t>are </a:t>
            </a:r>
            <a:r>
              <a:rPr lang="fr-FR" dirty="0" err="1"/>
              <a:t>already</a:t>
            </a:r>
            <a:r>
              <a:rPr lang="fr-FR" dirty="0"/>
              <a:t> </a:t>
            </a:r>
            <a:r>
              <a:rPr lang="fr-FR" dirty="0" err="1"/>
              <a:t>transporting</a:t>
            </a:r>
            <a:r>
              <a:rPr lang="fr-FR" dirty="0"/>
              <a:t> </a:t>
            </a:r>
            <a:r>
              <a:rPr lang="fr-FR" dirty="0" err="1"/>
              <a:t>steering</a:t>
            </a:r>
            <a:r>
              <a:rPr lang="fr-FR" dirty="0"/>
              <a:t> </a:t>
            </a:r>
            <a:r>
              <a:rPr lang="fr-FR" dirty="0" err="1"/>
              <a:t>wheels</a:t>
            </a:r>
            <a:r>
              <a:rPr lang="fr-FR" dirty="0"/>
              <a:t> </a:t>
            </a:r>
            <a:r>
              <a:rPr lang="fr-FR" dirty="0" err="1"/>
              <a:t>from</a:t>
            </a:r>
            <a:r>
              <a:rPr lang="fr-FR" dirty="0"/>
              <a:t> one place to </a:t>
            </a:r>
            <a:r>
              <a:rPr lang="fr-FR" dirty="0" err="1" smtClean="0"/>
              <a:t>another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7" name="Imag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76" y="1718442"/>
            <a:ext cx="5506546" cy="34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DANGEROUS WORK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53" y="1056288"/>
            <a:ext cx="4527779" cy="2941121"/>
          </a:xfr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53" y="3997409"/>
            <a:ext cx="4561446" cy="2662159"/>
          </a:xfrm>
          <a:prstGeom prst="rect">
            <a:avLst/>
          </a:prstGeom>
        </p:spPr>
      </p:pic>
      <p:pic>
        <p:nvPicPr>
          <p:cNvPr id="6" name="Image 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3" y="1127232"/>
            <a:ext cx="6590223" cy="27992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7862" y="435124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Sky</a:t>
            </a:r>
            <a:r>
              <a:rPr lang="fr-FR" sz="2400" dirty="0"/>
              <a:t>-Futures </a:t>
            </a:r>
            <a:r>
              <a:rPr lang="fr-FR" sz="2400" dirty="0" err="1"/>
              <a:t>enables</a:t>
            </a:r>
            <a:r>
              <a:rPr lang="fr-FR" sz="2400" dirty="0"/>
              <a:t> </a:t>
            </a:r>
            <a:r>
              <a:rPr lang="fr-FR" sz="2400" dirty="0" err="1"/>
              <a:t>enterprise</a:t>
            </a:r>
            <a:r>
              <a:rPr lang="fr-FR" sz="2400" dirty="0"/>
              <a:t> to </a:t>
            </a:r>
            <a:r>
              <a:rPr lang="fr-FR" sz="2400" dirty="0" err="1"/>
              <a:t>perform</a:t>
            </a:r>
            <a:r>
              <a:rPr lang="fr-FR" sz="2400" dirty="0"/>
              <a:t> </a:t>
            </a:r>
            <a:r>
              <a:rPr lang="fr-FR" sz="2400" dirty="0" err="1"/>
              <a:t>safe</a:t>
            </a:r>
            <a:r>
              <a:rPr lang="fr-FR" sz="2400" dirty="0"/>
              <a:t> and </a:t>
            </a:r>
            <a:r>
              <a:rPr lang="fr-FR" sz="2400" dirty="0" err="1"/>
              <a:t>cost</a:t>
            </a:r>
            <a:r>
              <a:rPr lang="fr-FR" sz="2400" dirty="0"/>
              <a:t> effective drone inspections of a </a:t>
            </a:r>
            <a:r>
              <a:rPr lang="fr-FR" sz="2400" dirty="0" err="1"/>
              <a:t>variety</a:t>
            </a:r>
            <a:r>
              <a:rPr lang="fr-FR" sz="2400" dirty="0"/>
              <a:t> of vertical infrastructures, </a:t>
            </a:r>
            <a:r>
              <a:rPr lang="fr-FR" sz="2400" dirty="0" err="1"/>
              <a:t>including</a:t>
            </a:r>
            <a:r>
              <a:rPr lang="fr-FR" sz="2400" dirty="0"/>
              <a:t> but not </a:t>
            </a:r>
            <a:r>
              <a:rPr lang="fr-FR" sz="2400" dirty="0" err="1"/>
              <a:t>limited</a:t>
            </a:r>
            <a:r>
              <a:rPr lang="fr-FR" sz="2400" dirty="0"/>
              <a:t> to the </a:t>
            </a:r>
            <a:r>
              <a:rPr lang="fr-FR" sz="2400" dirty="0" err="1"/>
              <a:t>following</a:t>
            </a:r>
            <a:r>
              <a:rPr lang="fr-FR" sz="2400" dirty="0"/>
              <a:t> industries: </a:t>
            </a:r>
            <a:r>
              <a:rPr lang="fr-FR" sz="2400" dirty="0" err="1"/>
              <a:t>Oil</a:t>
            </a:r>
            <a:r>
              <a:rPr lang="fr-FR" sz="2400" dirty="0"/>
              <a:t> and </a:t>
            </a:r>
            <a:r>
              <a:rPr lang="fr-FR" sz="2400" dirty="0" err="1"/>
              <a:t>Gas</a:t>
            </a:r>
            <a:r>
              <a:rPr lang="fr-FR" sz="2400" dirty="0"/>
              <a:t>; </a:t>
            </a:r>
            <a:r>
              <a:rPr lang="fr-FR" sz="2400" dirty="0" err="1"/>
              <a:t>Renewables</a:t>
            </a:r>
            <a:r>
              <a:rPr lang="fr-FR" sz="2400" dirty="0"/>
              <a:t>; Utilities; </a:t>
            </a:r>
            <a:r>
              <a:rPr lang="fr-FR" sz="2400" dirty="0" err="1"/>
              <a:t>Telecoms</a:t>
            </a:r>
            <a:r>
              <a:rPr lang="fr-FR" sz="2400" dirty="0"/>
              <a:t>; Bridges; and Construction.</a:t>
            </a:r>
          </a:p>
        </p:txBody>
      </p:sp>
    </p:spTree>
    <p:extLst>
      <p:ext uri="{BB962C8B-B14F-4D97-AF65-F5344CB8AC3E}">
        <p14:creationId xmlns:p14="http://schemas.microsoft.com/office/powerpoint/2010/main" val="17045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TELECOM INDUSTRY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9986" y="1629682"/>
            <a:ext cx="5872843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Telecom </a:t>
            </a:r>
            <a:r>
              <a:rPr lang="fr-FR" dirty="0" err="1"/>
              <a:t>companies</a:t>
            </a:r>
            <a:r>
              <a:rPr lang="fr-FR" dirty="0"/>
              <a:t> </a:t>
            </a:r>
            <a:r>
              <a:rPr lang="fr-FR" dirty="0" smtClean="0"/>
              <a:t>use drones to </a:t>
            </a:r>
            <a:r>
              <a:rPr lang="fr-FR" dirty="0" err="1"/>
              <a:t>conduct</a:t>
            </a:r>
            <a:r>
              <a:rPr lang="fr-FR" dirty="0"/>
              <a:t> </a:t>
            </a:r>
            <a:r>
              <a:rPr lang="fr-FR" dirty="0" err="1"/>
              <a:t>tower</a:t>
            </a:r>
            <a:r>
              <a:rPr lang="fr-FR" dirty="0"/>
              <a:t> inspections.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Drones </a:t>
            </a:r>
            <a:r>
              <a:rPr lang="fr-FR" dirty="0" err="1" smtClean="0"/>
              <a:t>enable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safe</a:t>
            </a:r>
            <a:r>
              <a:rPr lang="fr-FR" dirty="0"/>
              <a:t>, quick and </a:t>
            </a:r>
            <a:r>
              <a:rPr lang="fr-FR" dirty="0" err="1"/>
              <a:t>comprehensive</a:t>
            </a:r>
            <a:r>
              <a:rPr lang="fr-FR" dirty="0"/>
              <a:t> inspection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towers</a:t>
            </a:r>
            <a:r>
              <a:rPr lang="fr-FR" dirty="0"/>
              <a:t>, </a:t>
            </a:r>
            <a:r>
              <a:rPr lang="fr-FR" dirty="0" err="1"/>
              <a:t>keeping</a:t>
            </a:r>
            <a:r>
              <a:rPr lang="fr-FR" dirty="0"/>
              <a:t> </a:t>
            </a:r>
            <a:r>
              <a:rPr lang="fr-FR" dirty="0" err="1"/>
              <a:t>workers</a:t>
            </a:r>
            <a:r>
              <a:rPr lang="fr-FR" dirty="0"/>
              <a:t>’ </a:t>
            </a:r>
            <a:r>
              <a:rPr lang="fr-FR" dirty="0" err="1"/>
              <a:t>feet</a:t>
            </a:r>
            <a:r>
              <a:rPr lang="fr-FR" dirty="0"/>
              <a:t> on the </a:t>
            </a:r>
            <a:r>
              <a:rPr lang="fr-FR" dirty="0" err="1"/>
              <a:t>ground</a:t>
            </a:r>
            <a:r>
              <a:rPr lang="fr-FR" dirty="0"/>
              <a:t> by putting drones in the air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Cell</a:t>
            </a:r>
            <a:r>
              <a:rPr lang="fr-FR" dirty="0" smtClean="0"/>
              <a:t> </a:t>
            </a:r>
            <a:r>
              <a:rPr lang="fr-FR" dirty="0" err="1"/>
              <a:t>tower</a:t>
            </a:r>
            <a:r>
              <a:rPr lang="fr-FR" dirty="0"/>
              <a:t> inspections are </a:t>
            </a:r>
            <a:r>
              <a:rPr lang="fr-FR" dirty="0" smtClean="0"/>
              <a:t>one </a:t>
            </a:r>
            <a:r>
              <a:rPr lang="fr-FR" dirty="0"/>
              <a:t>of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dangerous</a:t>
            </a:r>
            <a:r>
              <a:rPr lang="fr-FR" dirty="0"/>
              <a:t> jobs in </a:t>
            </a:r>
            <a:r>
              <a:rPr lang="fr-FR" dirty="0" smtClean="0"/>
              <a:t>the world.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31" y="1629682"/>
            <a:ext cx="5582383" cy="34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0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E-COMMERCE : ALIBABA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9111" y="1447253"/>
            <a:ext cx="5783317" cy="4351338"/>
          </a:xfrm>
        </p:spPr>
        <p:txBody>
          <a:bodyPr>
            <a:normAutofit fontScale="85000" lnSpcReduction="20000"/>
          </a:bodyPr>
          <a:lstStyle/>
          <a:p>
            <a:pPr fontAlgn="base">
              <a:buFont typeface="Wingdings" charset="2"/>
              <a:buChar char="§"/>
            </a:pPr>
            <a:r>
              <a:rPr lang="fr-FR" dirty="0"/>
              <a:t>The business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pretty</a:t>
            </a:r>
            <a:r>
              <a:rPr lang="fr-FR" dirty="0"/>
              <a:t> simple – </a:t>
            </a:r>
            <a:r>
              <a:rPr lang="fr-FR" dirty="0" err="1"/>
              <a:t>delivery</a:t>
            </a:r>
            <a:r>
              <a:rPr lang="fr-FR" dirty="0"/>
              <a:t> </a:t>
            </a:r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goods</a:t>
            </a:r>
            <a:r>
              <a:rPr lang="fr-FR" dirty="0"/>
              <a:t> </a:t>
            </a:r>
            <a:r>
              <a:rPr lang="fr-FR" dirty="0" err="1"/>
              <a:t>swiftly</a:t>
            </a:r>
            <a:r>
              <a:rPr lang="fr-FR" dirty="0"/>
              <a:t> and at a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 smtClean="0"/>
              <a:t>.</a:t>
            </a:r>
            <a:endParaRPr lang="fr-FR" dirty="0"/>
          </a:p>
          <a:p>
            <a:pPr fontAlgn="base">
              <a:buFont typeface="Wingdings" charset="2"/>
              <a:buChar char="§"/>
            </a:pPr>
            <a:r>
              <a:rPr lang="fr-FR" dirty="0" err="1" smtClean="0"/>
              <a:t>Increase</a:t>
            </a:r>
            <a:r>
              <a:rPr lang="fr-FR" dirty="0" smtClean="0"/>
              <a:t> </a:t>
            </a:r>
            <a:r>
              <a:rPr lang="fr-FR" dirty="0"/>
              <a:t>client satisfaction </a:t>
            </a:r>
            <a:r>
              <a:rPr lang="fr-FR" dirty="0" err="1"/>
              <a:t>is</a:t>
            </a:r>
            <a:r>
              <a:rPr lang="fr-FR" dirty="0"/>
              <a:t> the promise of </a:t>
            </a:r>
            <a:r>
              <a:rPr lang="fr-FR" dirty="0" err="1"/>
              <a:t>speedy</a:t>
            </a:r>
            <a:r>
              <a:rPr lang="fr-FR" dirty="0"/>
              <a:t> </a:t>
            </a:r>
            <a:r>
              <a:rPr lang="fr-FR" dirty="0" err="1"/>
              <a:t>delivery</a:t>
            </a:r>
            <a:r>
              <a:rPr lang="fr-FR" dirty="0"/>
              <a:t>.</a:t>
            </a:r>
          </a:p>
          <a:p>
            <a:pPr fontAlgn="base">
              <a:buFont typeface="Wingdings" charset="2"/>
              <a:buChar char="§"/>
            </a:pPr>
            <a:r>
              <a:rPr lang="fr-FR" dirty="0"/>
              <a:t> Brand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recognized</a:t>
            </a:r>
            <a:r>
              <a:rPr lang="fr-FR" dirty="0"/>
              <a:t> as a </a:t>
            </a:r>
            <a:r>
              <a:rPr lang="fr-FR" dirty="0" err="1"/>
              <a:t>revolutionary</a:t>
            </a:r>
            <a:r>
              <a:rPr lang="fr-FR" dirty="0"/>
              <a:t> in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delivery</a:t>
            </a:r>
            <a:r>
              <a:rPr lang="fr-FR" dirty="0"/>
              <a:t>.  </a:t>
            </a:r>
          </a:p>
          <a:p>
            <a:pPr fontAlgn="base">
              <a:buFont typeface="Wingdings" charset="2"/>
              <a:buChar char="§"/>
            </a:pPr>
            <a:r>
              <a:rPr lang="fr-FR" dirty="0"/>
              <a:t>I</a:t>
            </a:r>
            <a:r>
              <a:rPr lang="fr-FR" dirty="0" smtClean="0"/>
              <a:t>t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portray</a:t>
            </a:r>
            <a:r>
              <a:rPr lang="fr-FR" dirty="0"/>
              <a:t> the </a:t>
            </a:r>
            <a:r>
              <a:rPr lang="fr-FR" dirty="0" err="1"/>
              <a:t>company</a:t>
            </a:r>
            <a:r>
              <a:rPr lang="fr-FR" dirty="0"/>
              <a:t> as an </a:t>
            </a:r>
            <a:r>
              <a:rPr lang="fr-FR" dirty="0" err="1"/>
              <a:t>environmentally</a:t>
            </a:r>
            <a:r>
              <a:rPr lang="fr-FR" dirty="0"/>
              <a:t> </a:t>
            </a:r>
            <a:r>
              <a:rPr lang="fr-FR" dirty="0" err="1"/>
              <a:t>conscious</a:t>
            </a:r>
            <a:r>
              <a:rPr lang="fr-FR" dirty="0"/>
              <a:t> brand. </a:t>
            </a:r>
            <a:r>
              <a:rPr lang="fr-FR" dirty="0" err="1"/>
              <a:t>With</a:t>
            </a:r>
            <a:r>
              <a:rPr lang="fr-FR" dirty="0"/>
              <a:t> drone </a:t>
            </a:r>
            <a:r>
              <a:rPr lang="fr-FR" dirty="0" err="1"/>
              <a:t>delivery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, </a:t>
            </a:r>
            <a:r>
              <a:rPr lang="fr-FR" dirty="0" err="1"/>
              <a:t>fewer</a:t>
            </a:r>
            <a:r>
              <a:rPr lang="fr-FR" dirty="0"/>
              <a:t> transportation carriers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traveling on </a:t>
            </a:r>
            <a:r>
              <a:rPr lang="fr-FR" dirty="0" err="1"/>
              <a:t>roads</a:t>
            </a:r>
            <a:r>
              <a:rPr lang="fr-FR" dirty="0"/>
              <a:t> and </a:t>
            </a:r>
            <a:r>
              <a:rPr lang="fr-FR" dirty="0" err="1"/>
              <a:t>polluting</a:t>
            </a:r>
            <a:r>
              <a:rPr lang="fr-FR" dirty="0"/>
              <a:t> the </a:t>
            </a:r>
            <a:r>
              <a:rPr lang="fr-FR" dirty="0" err="1"/>
              <a:t>atmosphere</a:t>
            </a:r>
            <a:r>
              <a:rPr lang="fr-FR" dirty="0" smtClean="0"/>
              <a:t>.</a:t>
            </a:r>
          </a:p>
          <a:p>
            <a:pPr fontAlgn="base">
              <a:buFont typeface="Wingdings" charset="2"/>
              <a:buChar char="§"/>
            </a:pPr>
            <a:endParaRPr lang="fr-FR" dirty="0" smtClean="0"/>
          </a:p>
          <a:p>
            <a:pPr fontAlgn="base">
              <a:buFont typeface="Wingdings" charset="2"/>
              <a:buChar char="§"/>
            </a:pPr>
            <a:r>
              <a:rPr lang="fr-FR" dirty="0" err="1" smtClean="0"/>
              <a:t>Regulations</a:t>
            </a:r>
            <a:r>
              <a:rPr lang="fr-FR" dirty="0" smtClean="0"/>
              <a:t> </a:t>
            </a:r>
            <a:r>
              <a:rPr lang="fr-FR" dirty="0" err="1" smtClean="0"/>
              <a:t>actually</a:t>
            </a:r>
            <a:r>
              <a:rPr lang="fr-FR" dirty="0" smtClean="0"/>
              <a:t> pose </a:t>
            </a:r>
            <a:r>
              <a:rPr lang="fr-FR" dirty="0" err="1"/>
              <a:t>severe</a:t>
            </a:r>
            <a:r>
              <a:rPr lang="fr-FR" dirty="0"/>
              <a:t> </a:t>
            </a:r>
            <a:r>
              <a:rPr lang="fr-FR" dirty="0" smtClean="0"/>
              <a:t>obstacles.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41" y="1447253"/>
            <a:ext cx="5729784" cy="35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E-COMMERCE : JD.COM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01" y="1548880"/>
            <a:ext cx="5178309" cy="1196920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01" y="2969118"/>
            <a:ext cx="5257801" cy="3272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5605" y="1348184"/>
            <a:ext cx="59948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fr-FR" sz="2400" dirty="0" err="1"/>
              <a:t>Chinese</a:t>
            </a:r>
            <a:r>
              <a:rPr lang="fr-FR" sz="2400" dirty="0"/>
              <a:t> e-commerce </a:t>
            </a:r>
            <a:r>
              <a:rPr lang="fr-FR" sz="2400" dirty="0" err="1"/>
              <a:t>company</a:t>
            </a:r>
            <a:r>
              <a:rPr lang="fr-FR" sz="2400" dirty="0"/>
              <a:t> </a:t>
            </a:r>
            <a:r>
              <a:rPr lang="fr-FR" sz="2400" dirty="0" err="1"/>
              <a:t>JD.com</a:t>
            </a:r>
            <a:r>
              <a:rPr lang="fr-FR" sz="2400" dirty="0"/>
              <a:t> has </a:t>
            </a:r>
            <a:r>
              <a:rPr lang="fr-FR" sz="2400" dirty="0" err="1"/>
              <a:t>revealed</a:t>
            </a:r>
            <a:r>
              <a:rPr lang="fr-FR" sz="2400" dirty="0"/>
              <a:t> the </a:t>
            </a:r>
            <a:r>
              <a:rPr lang="fr-FR" sz="2400" dirty="0" err="1"/>
              <a:t>country’s</a:t>
            </a:r>
            <a:r>
              <a:rPr lang="fr-FR" sz="2400" dirty="0"/>
              <a:t> first </a:t>
            </a:r>
            <a:r>
              <a:rPr lang="fr-FR" sz="2400" dirty="0" err="1"/>
              <a:t>operational</a:t>
            </a:r>
            <a:r>
              <a:rPr lang="fr-FR" sz="2400" dirty="0"/>
              <a:t> pilot program for drone </a:t>
            </a:r>
            <a:r>
              <a:rPr lang="fr-FR" sz="2400" dirty="0" err="1"/>
              <a:t>deliveries</a:t>
            </a:r>
            <a:r>
              <a:rPr lang="fr-FR" sz="2400" dirty="0"/>
              <a:t>, as </a:t>
            </a:r>
            <a:r>
              <a:rPr lang="fr-FR" sz="2400" dirty="0" err="1"/>
              <a:t>tech</a:t>
            </a:r>
            <a:r>
              <a:rPr lang="fr-FR" sz="2400" dirty="0"/>
              <a:t> </a:t>
            </a:r>
            <a:r>
              <a:rPr lang="fr-FR" sz="2400" dirty="0" err="1"/>
              <a:t>firms</a:t>
            </a:r>
            <a:r>
              <a:rPr lang="fr-FR" sz="2400" dirty="0"/>
              <a:t> </a:t>
            </a:r>
            <a:r>
              <a:rPr lang="fr-FR" sz="2400" dirty="0" err="1"/>
              <a:t>compete</a:t>
            </a:r>
            <a:r>
              <a:rPr lang="fr-FR" sz="2400" dirty="0"/>
              <a:t> to </a:t>
            </a:r>
            <a:r>
              <a:rPr lang="fr-FR" sz="2400" dirty="0" err="1"/>
              <a:t>reach</a:t>
            </a:r>
            <a:r>
              <a:rPr lang="fr-FR" sz="2400" dirty="0"/>
              <a:t> the </a:t>
            </a:r>
            <a:r>
              <a:rPr lang="fr-FR" sz="2400" dirty="0" err="1"/>
              <a:t>country’s</a:t>
            </a:r>
            <a:r>
              <a:rPr lang="fr-FR" sz="2400" dirty="0"/>
              <a:t> </a:t>
            </a:r>
            <a:r>
              <a:rPr lang="fr-FR" sz="2400" dirty="0" err="1"/>
              <a:t>untapped</a:t>
            </a:r>
            <a:r>
              <a:rPr lang="fr-FR" sz="2400" dirty="0"/>
              <a:t> rural </a:t>
            </a:r>
            <a:r>
              <a:rPr lang="fr-FR" sz="2400" dirty="0" err="1"/>
              <a:t>consumers</a:t>
            </a:r>
            <a:r>
              <a:rPr lang="fr-FR" sz="2400" dirty="0"/>
              <a:t>.</a:t>
            </a:r>
            <a:endParaRPr lang="fr-FR" sz="2400" dirty="0" smtClean="0">
              <a:solidFill>
                <a:srgbClr val="313131"/>
              </a:solidFill>
            </a:endParaRPr>
          </a:p>
          <a:p>
            <a:pPr marL="342900" indent="-342900">
              <a:buFont typeface="Wingdings" charset="2"/>
              <a:buChar char="§"/>
            </a:pPr>
            <a:endParaRPr lang="fr-FR" sz="2400" dirty="0">
              <a:solidFill>
                <a:srgbClr val="313131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fr-FR" sz="2400" dirty="0" err="1" smtClean="0">
                <a:solidFill>
                  <a:srgbClr val="313131"/>
                </a:solidFill>
              </a:rPr>
              <a:t>Currently</a:t>
            </a:r>
            <a:r>
              <a:rPr lang="fr-FR" sz="2400" dirty="0" smtClean="0">
                <a:solidFill>
                  <a:srgbClr val="313131"/>
                </a:solidFill>
              </a:rPr>
              <a:t> </a:t>
            </a:r>
            <a:r>
              <a:rPr lang="fr-FR" sz="2400" dirty="0">
                <a:solidFill>
                  <a:srgbClr val="313131"/>
                </a:solidFill>
              </a:rPr>
              <a:t>the drones </a:t>
            </a:r>
            <a:r>
              <a:rPr lang="fr-FR" sz="2400" dirty="0" err="1">
                <a:solidFill>
                  <a:srgbClr val="313131"/>
                </a:solidFill>
              </a:rPr>
              <a:t>fly</a:t>
            </a:r>
            <a:r>
              <a:rPr lang="fr-FR" sz="2400" dirty="0">
                <a:solidFill>
                  <a:srgbClr val="313131"/>
                </a:solidFill>
              </a:rPr>
              <a:t> </a:t>
            </a:r>
            <a:r>
              <a:rPr lang="fr-FR" sz="2400" dirty="0" err="1">
                <a:solidFill>
                  <a:srgbClr val="313131"/>
                </a:solidFill>
              </a:rPr>
              <a:t>exclusively</a:t>
            </a:r>
            <a:r>
              <a:rPr lang="fr-FR" sz="2400" dirty="0">
                <a:solidFill>
                  <a:srgbClr val="313131"/>
                </a:solidFill>
              </a:rPr>
              <a:t> </a:t>
            </a:r>
            <a:r>
              <a:rPr lang="fr-FR" sz="2400" dirty="0" err="1">
                <a:solidFill>
                  <a:srgbClr val="313131"/>
                </a:solidFill>
              </a:rPr>
              <a:t>between</a:t>
            </a:r>
            <a:r>
              <a:rPr lang="fr-FR" sz="2400" dirty="0">
                <a:solidFill>
                  <a:srgbClr val="313131"/>
                </a:solidFill>
              </a:rPr>
              <a:t> </a:t>
            </a:r>
            <a:r>
              <a:rPr lang="fr-FR" sz="2400" dirty="0" err="1">
                <a:solidFill>
                  <a:srgbClr val="313131"/>
                </a:solidFill>
              </a:rPr>
              <a:t>depots</a:t>
            </a:r>
            <a:r>
              <a:rPr lang="fr-FR" sz="2400" dirty="0">
                <a:solidFill>
                  <a:srgbClr val="313131"/>
                </a:solidFill>
              </a:rPr>
              <a:t> </a:t>
            </a:r>
            <a:r>
              <a:rPr lang="fr-FR" sz="2400" dirty="0" err="1">
                <a:solidFill>
                  <a:srgbClr val="313131"/>
                </a:solidFill>
              </a:rPr>
              <a:t>before</a:t>
            </a:r>
            <a:r>
              <a:rPr lang="fr-FR" sz="2400" dirty="0">
                <a:solidFill>
                  <a:srgbClr val="313131"/>
                </a:solidFill>
              </a:rPr>
              <a:t> </a:t>
            </a:r>
            <a:r>
              <a:rPr lang="fr-FR" sz="2400" dirty="0" err="1">
                <a:solidFill>
                  <a:srgbClr val="313131"/>
                </a:solidFill>
              </a:rPr>
              <a:t>being</a:t>
            </a:r>
            <a:r>
              <a:rPr lang="fr-FR" sz="2400" dirty="0">
                <a:solidFill>
                  <a:srgbClr val="313131"/>
                </a:solidFill>
              </a:rPr>
              <a:t> </a:t>
            </a:r>
            <a:r>
              <a:rPr lang="fr-FR" sz="2400" dirty="0" err="1">
                <a:solidFill>
                  <a:srgbClr val="313131"/>
                </a:solidFill>
              </a:rPr>
              <a:t>distributed</a:t>
            </a:r>
            <a:r>
              <a:rPr lang="fr-FR" sz="2400" dirty="0">
                <a:solidFill>
                  <a:srgbClr val="313131"/>
                </a:solidFill>
              </a:rPr>
              <a:t> to “village </a:t>
            </a:r>
            <a:r>
              <a:rPr lang="fr-FR" sz="2400" dirty="0" err="1">
                <a:solidFill>
                  <a:srgbClr val="313131"/>
                </a:solidFill>
              </a:rPr>
              <a:t>promoters</a:t>
            </a:r>
            <a:r>
              <a:rPr lang="fr-FR" sz="2400" dirty="0">
                <a:solidFill>
                  <a:srgbClr val="313131"/>
                </a:solidFill>
              </a:rPr>
              <a:t>”, </a:t>
            </a:r>
            <a:r>
              <a:rPr lang="fr-FR" sz="2400" dirty="0" err="1">
                <a:solidFill>
                  <a:srgbClr val="313131"/>
                </a:solidFill>
              </a:rPr>
              <a:t>who</a:t>
            </a:r>
            <a:r>
              <a:rPr lang="fr-FR" sz="2400" dirty="0">
                <a:solidFill>
                  <a:srgbClr val="313131"/>
                </a:solidFill>
              </a:rPr>
              <a:t> </a:t>
            </a:r>
            <a:r>
              <a:rPr lang="fr-FR" sz="2400" dirty="0" err="1">
                <a:solidFill>
                  <a:srgbClr val="313131"/>
                </a:solidFill>
              </a:rPr>
              <a:t>then</a:t>
            </a:r>
            <a:r>
              <a:rPr lang="fr-FR" sz="2400" dirty="0">
                <a:solidFill>
                  <a:srgbClr val="313131"/>
                </a:solidFill>
              </a:rPr>
              <a:t> manage the final package </a:t>
            </a:r>
            <a:r>
              <a:rPr lang="fr-FR" sz="2400" dirty="0" err="1" smtClean="0">
                <a:solidFill>
                  <a:srgbClr val="313131"/>
                </a:solidFill>
              </a:rPr>
              <a:t>deliveries</a:t>
            </a:r>
            <a:r>
              <a:rPr lang="fr-FR" sz="2400" dirty="0" smtClean="0">
                <a:solidFill>
                  <a:srgbClr val="313131"/>
                </a:solidFill>
              </a:rPr>
              <a:t>.</a:t>
            </a:r>
          </a:p>
          <a:p>
            <a:endParaRPr lang="fr-FR" sz="2400" dirty="0">
              <a:solidFill>
                <a:srgbClr val="313131"/>
              </a:solidFill>
            </a:endParaRPr>
          </a:p>
          <a:p>
            <a:pPr marL="342900" indent="-342900">
              <a:buFont typeface="Wingdings" charset="2"/>
              <a:buChar char="§"/>
            </a:pPr>
            <a:r>
              <a:rPr lang="fr-FR" sz="2400" dirty="0" err="1" smtClean="0">
                <a:solidFill>
                  <a:srgbClr val="313131"/>
                </a:solidFill>
              </a:rPr>
              <a:t>JD.com</a:t>
            </a:r>
            <a:r>
              <a:rPr lang="fr-FR" sz="2400" dirty="0" smtClean="0">
                <a:solidFill>
                  <a:srgbClr val="313131"/>
                </a:solidFill>
              </a:rPr>
              <a:t> has </a:t>
            </a:r>
            <a:r>
              <a:rPr lang="fr-FR" sz="2400" dirty="0">
                <a:solidFill>
                  <a:srgbClr val="313131"/>
                </a:solidFill>
              </a:rPr>
              <a:t>no intention of </a:t>
            </a:r>
            <a:r>
              <a:rPr lang="fr-FR" sz="2400" dirty="0" err="1">
                <a:solidFill>
                  <a:srgbClr val="313131"/>
                </a:solidFill>
              </a:rPr>
              <a:t>delivering</a:t>
            </a:r>
            <a:r>
              <a:rPr lang="fr-FR" sz="2400" dirty="0">
                <a:solidFill>
                  <a:srgbClr val="313131"/>
                </a:solidFill>
              </a:rPr>
              <a:t> </a:t>
            </a:r>
            <a:r>
              <a:rPr lang="fr-FR" sz="2400" dirty="0" err="1">
                <a:solidFill>
                  <a:srgbClr val="313131"/>
                </a:solidFill>
              </a:rPr>
              <a:t>directly</a:t>
            </a:r>
            <a:r>
              <a:rPr lang="fr-FR" sz="2400" dirty="0">
                <a:solidFill>
                  <a:srgbClr val="313131"/>
                </a:solidFill>
              </a:rPr>
              <a:t> to </a:t>
            </a:r>
            <a:r>
              <a:rPr lang="fr-FR" sz="2400" dirty="0" err="1">
                <a:solidFill>
                  <a:srgbClr val="313131"/>
                </a:solidFill>
              </a:rPr>
              <a:t>people’s</a:t>
            </a:r>
            <a:r>
              <a:rPr lang="fr-FR" sz="2400" dirty="0">
                <a:solidFill>
                  <a:srgbClr val="313131"/>
                </a:solidFill>
              </a:rPr>
              <a:t> </a:t>
            </a:r>
            <a:r>
              <a:rPr lang="fr-FR" sz="2400" dirty="0" err="1" smtClean="0">
                <a:solidFill>
                  <a:srgbClr val="313131"/>
                </a:solidFill>
              </a:rPr>
              <a:t>houses</a:t>
            </a:r>
            <a:r>
              <a:rPr lang="fr-FR" sz="2400" dirty="0" smtClean="0">
                <a:solidFill>
                  <a:srgbClr val="313131"/>
                </a:solidFill>
              </a:rPr>
              <a:t>. </a:t>
            </a:r>
            <a:endParaRPr lang="fr-FR" sz="2400" b="0" i="0" dirty="0">
              <a:solidFill>
                <a:srgbClr val="31313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847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MARKETING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125" y="1562046"/>
            <a:ext cx="11395840" cy="5122533"/>
          </a:xfrm>
        </p:spPr>
        <p:txBody>
          <a:bodyPr>
            <a:normAutofit/>
          </a:bodyPr>
          <a:lstStyle/>
          <a:p>
            <a:pPr fontAlgn="base">
              <a:buFont typeface="Wingdings" charset="2"/>
              <a:buChar char="§"/>
            </a:pPr>
            <a:r>
              <a:rPr lang="fr-FR" dirty="0"/>
              <a:t>Drones as a </a:t>
            </a:r>
            <a:r>
              <a:rPr lang="fr-FR" dirty="0" err="1"/>
              <a:t>physical</a:t>
            </a:r>
            <a:r>
              <a:rPr lang="fr-FR" dirty="0"/>
              <a:t> medium: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physically</a:t>
            </a:r>
            <a:r>
              <a:rPr lang="fr-FR" dirty="0"/>
              <a:t> </a:t>
            </a:r>
            <a:r>
              <a:rPr lang="fr-FR" dirty="0" err="1"/>
              <a:t>reach</a:t>
            </a:r>
            <a:r>
              <a:rPr lang="fr-FR" dirty="0"/>
              <a:t> </a:t>
            </a:r>
            <a:r>
              <a:rPr lang="fr-FR" dirty="0" err="1"/>
              <a:t>consumers</a:t>
            </a:r>
            <a:r>
              <a:rPr lang="fr-FR" dirty="0"/>
              <a:t> in new and </a:t>
            </a:r>
            <a:r>
              <a:rPr lang="fr-FR" dirty="0" err="1"/>
              <a:t>innovative</a:t>
            </a:r>
            <a:r>
              <a:rPr lang="fr-FR" dirty="0"/>
              <a:t> </a:t>
            </a:r>
            <a:r>
              <a:rPr lang="fr-FR" dirty="0" err="1"/>
              <a:t>ways</a:t>
            </a:r>
            <a:r>
              <a:rPr lang="fr-FR" dirty="0"/>
              <a:t>. </a:t>
            </a:r>
            <a:endParaRPr lang="fr-FR" dirty="0" smtClean="0"/>
          </a:p>
          <a:p>
            <a:pPr fontAlgn="base">
              <a:buFont typeface="Wingdings" charset="2"/>
              <a:buChar char="§"/>
            </a:pPr>
            <a:r>
              <a:rPr lang="fr-FR" dirty="0" smtClean="0"/>
              <a:t>Drones </a:t>
            </a:r>
            <a:r>
              <a:rPr lang="fr-FR" dirty="0"/>
              <a:t>as </a:t>
            </a:r>
            <a:r>
              <a:rPr lang="fr-FR" dirty="0" err="1"/>
              <a:t>actors</a:t>
            </a:r>
            <a:r>
              <a:rPr lang="fr-FR" dirty="0"/>
              <a:t>: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marketers</a:t>
            </a:r>
            <a:r>
              <a:rPr lang="fr-FR" dirty="0"/>
              <a:t> in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commercials</a:t>
            </a:r>
            <a:r>
              <a:rPr lang="fr-FR" dirty="0"/>
              <a:t> as </a:t>
            </a:r>
            <a:r>
              <a:rPr lang="fr-FR" dirty="0" err="1"/>
              <a:t>surprising</a:t>
            </a:r>
            <a:r>
              <a:rPr lang="fr-FR" dirty="0"/>
              <a:t> </a:t>
            </a:r>
            <a:r>
              <a:rPr lang="fr-FR" dirty="0" err="1"/>
              <a:t>flying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bringing</a:t>
            </a:r>
            <a:r>
              <a:rPr lang="fr-FR" dirty="0"/>
              <a:t> the “wow” factor. </a:t>
            </a:r>
            <a:endParaRPr lang="fr-FR" dirty="0" smtClean="0"/>
          </a:p>
          <a:p>
            <a:pPr fontAlgn="base">
              <a:buFont typeface="Wingdings" charset="2"/>
              <a:buChar char="§"/>
            </a:pPr>
            <a:r>
              <a:rPr lang="fr-FR" dirty="0" smtClean="0"/>
              <a:t>Drones </a:t>
            </a:r>
            <a:r>
              <a:rPr lang="fr-FR" dirty="0"/>
              <a:t>as </a:t>
            </a:r>
            <a:r>
              <a:rPr lang="fr-FR" dirty="0" err="1"/>
              <a:t>videographer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: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commercials</a:t>
            </a:r>
            <a:r>
              <a:rPr lang="fr-FR" dirty="0"/>
              <a:t> to </a:t>
            </a:r>
            <a:r>
              <a:rPr lang="fr-FR" dirty="0" err="1"/>
              <a:t>produce</a:t>
            </a:r>
            <a:r>
              <a:rPr lang="fr-FR" dirty="0"/>
              <a:t> </a:t>
            </a:r>
            <a:r>
              <a:rPr lang="fr-FR" dirty="0" err="1"/>
              <a:t>innovative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content and </a:t>
            </a:r>
            <a:r>
              <a:rPr lang="fr-FR" dirty="0" err="1"/>
              <a:t>offer</a:t>
            </a:r>
            <a:r>
              <a:rPr lang="fr-FR" dirty="0"/>
              <a:t> new perspectives. </a:t>
            </a:r>
            <a:endParaRPr lang="fr-FR" dirty="0" smtClean="0"/>
          </a:p>
          <a:p>
            <a:pPr fontAlgn="base">
              <a:buFont typeface="Wingdings" charset="2"/>
              <a:buChar char="§"/>
            </a:pPr>
            <a:r>
              <a:rPr lang="fr-FR" dirty="0" smtClean="0"/>
              <a:t>Drones </a:t>
            </a:r>
            <a:r>
              <a:rPr lang="fr-FR" dirty="0"/>
              <a:t>as a hub of </a:t>
            </a:r>
            <a:r>
              <a:rPr lang="fr-FR" dirty="0" err="1"/>
              <a:t>emerging</a:t>
            </a:r>
            <a:r>
              <a:rPr lang="fr-FR" dirty="0"/>
              <a:t> technologies: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technologies (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smtClean="0"/>
              <a:t>VR/AR, </a:t>
            </a:r>
            <a:r>
              <a:rPr lang="fr-FR" dirty="0"/>
              <a:t>cloud, </a:t>
            </a:r>
            <a:r>
              <a:rPr lang="fr-FR" dirty="0" err="1" smtClean="0"/>
              <a:t>IoT</a:t>
            </a:r>
            <a:r>
              <a:rPr lang="fr-FR" dirty="0" smtClean="0"/>
              <a:t>…), </a:t>
            </a:r>
            <a:r>
              <a:rPr lang="fr-FR" dirty="0"/>
              <a:t>drones are </a:t>
            </a:r>
            <a:r>
              <a:rPr lang="fr-FR" dirty="0" err="1"/>
              <a:t>opening</a:t>
            </a:r>
            <a:r>
              <a:rPr lang="fr-FR" dirty="0"/>
              <a:t> the </a:t>
            </a:r>
            <a:r>
              <a:rPr lang="fr-FR" dirty="0" err="1"/>
              <a:t>path</a:t>
            </a:r>
            <a:r>
              <a:rPr lang="fr-FR" dirty="0"/>
              <a:t> to disruptive </a:t>
            </a:r>
            <a:r>
              <a:rPr lang="fr-FR" dirty="0" err="1"/>
              <a:t>ways</a:t>
            </a:r>
            <a:r>
              <a:rPr lang="fr-FR" dirty="0"/>
              <a:t> to </a:t>
            </a:r>
            <a:r>
              <a:rPr lang="fr-FR" dirty="0" err="1"/>
              <a:t>gather</a:t>
            </a:r>
            <a:r>
              <a:rPr lang="fr-FR" dirty="0"/>
              <a:t> data and </a:t>
            </a:r>
            <a:r>
              <a:rPr lang="fr-FR" dirty="0" err="1"/>
              <a:t>market</a:t>
            </a:r>
            <a:r>
              <a:rPr lang="fr-FR" dirty="0"/>
              <a:t> to </a:t>
            </a:r>
            <a:r>
              <a:rPr lang="fr-FR" dirty="0" err="1"/>
              <a:t>target</a:t>
            </a:r>
            <a:r>
              <a:rPr lang="fr-FR" dirty="0"/>
              <a:t> audiences. </a:t>
            </a:r>
          </a:p>
        </p:txBody>
      </p:sp>
    </p:spTree>
    <p:extLst>
      <p:ext uri="{BB962C8B-B14F-4D97-AF65-F5344CB8AC3E}">
        <p14:creationId xmlns:p14="http://schemas.microsoft.com/office/powerpoint/2010/main" val="82619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MARKETING : PHYSICAL MEDIUM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9" y="2238704"/>
            <a:ext cx="3913812" cy="2427891"/>
          </a:xfr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45" y="2238704"/>
            <a:ext cx="4002696" cy="2451051"/>
          </a:xfrm>
          <a:prstGeom prst="rect">
            <a:avLst/>
          </a:prstGeom>
        </p:spPr>
      </p:pic>
      <p:pic>
        <p:nvPicPr>
          <p:cNvPr id="6" name="Image 5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855" y="2255070"/>
            <a:ext cx="3880902" cy="243468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142045" y="4950988"/>
            <a:ext cx="3387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FunnyHowFlowersDoThat</a:t>
            </a:r>
            <a:r>
              <a:rPr lang="fr-FR" dirty="0"/>
              <a:t>, an initiative </a:t>
            </a:r>
            <a:r>
              <a:rPr lang="fr-FR" dirty="0" err="1"/>
              <a:t>from</a:t>
            </a:r>
            <a:r>
              <a:rPr lang="fr-FR" dirty="0"/>
              <a:t> the Flower Council of </a:t>
            </a:r>
            <a:r>
              <a:rPr lang="fr-FR" dirty="0" smtClean="0"/>
              <a:t>Holland. </a:t>
            </a:r>
            <a:r>
              <a:rPr lang="fr-FR" dirty="0" err="1" smtClean="0"/>
              <a:t>Italy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38270" y="4824248"/>
            <a:ext cx="3105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“</a:t>
            </a:r>
            <a:r>
              <a:rPr lang="fr-FR" dirty="0" err="1"/>
              <a:t>dronequins</a:t>
            </a:r>
            <a:r>
              <a:rPr lang="fr-FR" dirty="0"/>
              <a:t>” to </a:t>
            </a:r>
            <a:r>
              <a:rPr lang="fr-FR" dirty="0" err="1"/>
              <a:t>inform</a:t>
            </a:r>
            <a:r>
              <a:rPr lang="fr-FR" dirty="0"/>
              <a:t> the office </a:t>
            </a:r>
            <a:r>
              <a:rPr lang="fr-FR" dirty="0" err="1"/>
              <a:t>workers</a:t>
            </a:r>
            <a:r>
              <a:rPr lang="fr-FR" dirty="0"/>
              <a:t> and </a:t>
            </a:r>
            <a:r>
              <a:rPr lang="fr-FR" dirty="0" err="1"/>
              <a:t>passers</a:t>
            </a:r>
            <a:r>
              <a:rPr lang="fr-FR" dirty="0"/>
              <a:t>-by of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on Black </a:t>
            </a:r>
            <a:r>
              <a:rPr lang="fr-FR" dirty="0" smtClean="0"/>
              <a:t>Friday. </a:t>
            </a:r>
            <a:r>
              <a:rPr lang="fr-FR" dirty="0" err="1" smtClean="0"/>
              <a:t>Brazil</a:t>
            </a:r>
            <a:r>
              <a:rPr lang="fr-FR" dirty="0" smtClean="0"/>
              <a:t>. 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227855" y="4950988"/>
            <a:ext cx="349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 </a:t>
            </a:r>
            <a:r>
              <a:rPr lang="fr-FR" dirty="0" err="1" smtClean="0"/>
              <a:t>Launch</a:t>
            </a:r>
            <a:r>
              <a:rPr lang="fr-FR" dirty="0" smtClean="0"/>
              <a:t> of the new 2016  </a:t>
            </a:r>
            <a:r>
              <a:rPr lang="fr-FR" dirty="0" err="1" smtClean="0"/>
              <a:t>Infiniti</a:t>
            </a:r>
            <a:r>
              <a:rPr lang="fr-FR" dirty="0" smtClean="0"/>
              <a:t> QX30 model at the Los Angeles Auto Show in 2015. USA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24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MARKETING: DRONES AS ACTOR</a:t>
            </a:r>
            <a:endParaRPr lang="fr-FR" dirty="0"/>
          </a:p>
        </p:txBody>
      </p:sp>
      <p:pic>
        <p:nvPicPr>
          <p:cNvPr id="6" name="Espace réservé du contenu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5" y="2101533"/>
            <a:ext cx="3680839" cy="2372097"/>
          </a:xfrm>
        </p:spPr>
      </p:pic>
      <p:sp>
        <p:nvSpPr>
          <p:cNvPr id="7" name="ZoneTexte 6"/>
          <p:cNvSpPr txBox="1"/>
          <p:nvPr/>
        </p:nvSpPr>
        <p:spPr>
          <a:xfrm>
            <a:off x="244775" y="4853450"/>
            <a:ext cx="4134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Coca Cola 2014 </a:t>
            </a:r>
            <a:r>
              <a:rPr lang="fr-FR" dirty="0" err="1" smtClean="0"/>
              <a:t>Happiness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the Skies </a:t>
            </a:r>
            <a:r>
              <a:rPr lang="fr-FR" dirty="0" err="1" smtClean="0"/>
              <a:t>campaign</a:t>
            </a:r>
            <a:r>
              <a:rPr lang="fr-FR" dirty="0" smtClean="0"/>
              <a:t>. </a:t>
            </a:r>
            <a:r>
              <a:rPr lang="fr-FR" dirty="0"/>
              <a:t>578 238 </a:t>
            </a:r>
            <a:r>
              <a:rPr lang="fr-FR" dirty="0" smtClean="0"/>
              <a:t>vues on YouTube. </a:t>
            </a:r>
            <a:endParaRPr lang="fr-FR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48" y="2167047"/>
            <a:ext cx="3797189" cy="230658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312315" y="4853450"/>
            <a:ext cx="3864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Drones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the “</a:t>
            </a:r>
            <a:r>
              <a:rPr lang="fr-FR" dirty="0" err="1"/>
              <a:t>villain</a:t>
            </a:r>
            <a:r>
              <a:rPr lang="fr-FR" dirty="0"/>
              <a:t>” in the spot </a:t>
            </a:r>
            <a:r>
              <a:rPr lang="fr-FR" dirty="0" err="1"/>
              <a:t>produced</a:t>
            </a:r>
            <a:r>
              <a:rPr lang="fr-FR" dirty="0"/>
              <a:t> by Audi to </a:t>
            </a:r>
            <a:r>
              <a:rPr lang="fr-FR" dirty="0" err="1"/>
              <a:t>launch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Audi 6 model in March 2015. </a:t>
            </a:r>
          </a:p>
        </p:txBody>
      </p:sp>
      <p:pic>
        <p:nvPicPr>
          <p:cNvPr id="10" name="Image 9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7" y="2167047"/>
            <a:ext cx="3727489" cy="230658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296277" y="4866886"/>
            <a:ext cx="4020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Pepsi </a:t>
            </a:r>
            <a:r>
              <a:rPr lang="fr-FR" dirty="0" err="1"/>
              <a:t>Max’s</a:t>
            </a:r>
            <a:r>
              <a:rPr lang="fr-FR" dirty="0"/>
              <a:t> viral </a:t>
            </a:r>
            <a:r>
              <a:rPr lang="fr-FR" dirty="0" err="1"/>
              <a:t>videos</a:t>
            </a:r>
            <a:r>
              <a:rPr lang="fr-FR" dirty="0"/>
              <a:t>, </a:t>
            </a:r>
            <a:r>
              <a:rPr lang="fr-FR" dirty="0" err="1"/>
              <a:t>created</a:t>
            </a:r>
            <a:r>
              <a:rPr lang="fr-FR" dirty="0"/>
              <a:t> for the </a:t>
            </a:r>
            <a:r>
              <a:rPr lang="fr-FR" i="1" dirty="0"/>
              <a:t>#</a:t>
            </a:r>
            <a:r>
              <a:rPr lang="fr-FR" i="1" dirty="0" err="1"/>
              <a:t>LiveForNow</a:t>
            </a:r>
            <a:r>
              <a:rPr lang="fr-FR" dirty="0"/>
              <a:t> </a:t>
            </a:r>
            <a:r>
              <a:rPr lang="fr-FR" dirty="0" err="1" smtClean="0"/>
              <a:t>campaign</a:t>
            </a:r>
            <a:endParaRPr lang="fr-FR" dirty="0" smtClean="0"/>
          </a:p>
          <a:p>
            <a:r>
              <a:rPr lang="fr-FR" dirty="0"/>
              <a:t>8 042 403 </a:t>
            </a:r>
            <a:r>
              <a:rPr lang="fr-FR" dirty="0" smtClean="0"/>
              <a:t>vues on YouTube.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97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UAV, UAS, DRONES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1325563"/>
            <a:ext cx="5628861" cy="435133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400" dirty="0"/>
              <a:t>A drone, in a </a:t>
            </a:r>
            <a:r>
              <a:rPr lang="fr-FR" sz="2400" dirty="0" err="1"/>
              <a:t>technological</a:t>
            </a:r>
            <a:r>
              <a:rPr lang="fr-FR" sz="2400" dirty="0"/>
              <a:t> </a:t>
            </a:r>
            <a:r>
              <a:rPr lang="fr-FR" sz="2400" dirty="0" err="1"/>
              <a:t>context</a:t>
            </a:r>
            <a:r>
              <a:rPr lang="fr-FR" sz="2400" dirty="0"/>
              <a:t>, </a:t>
            </a:r>
            <a:r>
              <a:rPr lang="fr-FR" sz="2400" dirty="0" err="1"/>
              <a:t>is</a:t>
            </a:r>
            <a:r>
              <a:rPr lang="fr-FR" sz="2400" dirty="0"/>
              <a:t> an </a:t>
            </a:r>
            <a:r>
              <a:rPr lang="fr-FR" sz="2400" dirty="0" err="1"/>
              <a:t>unmanned</a:t>
            </a:r>
            <a:r>
              <a:rPr lang="fr-FR" sz="2400" dirty="0"/>
              <a:t> </a:t>
            </a:r>
            <a:r>
              <a:rPr lang="fr-FR" sz="2400" dirty="0" err="1"/>
              <a:t>aircraft</a:t>
            </a:r>
            <a:r>
              <a:rPr lang="fr-FR" sz="2400" dirty="0"/>
              <a:t>. 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Drones </a:t>
            </a:r>
            <a:r>
              <a:rPr lang="fr-FR" sz="2400" dirty="0"/>
              <a:t>are more </a:t>
            </a:r>
            <a:r>
              <a:rPr lang="fr-FR" sz="2400" dirty="0" err="1"/>
              <a:t>formally</a:t>
            </a:r>
            <a:r>
              <a:rPr lang="fr-FR" sz="2400" dirty="0"/>
              <a:t> </a:t>
            </a:r>
            <a:r>
              <a:rPr lang="fr-FR" sz="2400" dirty="0" err="1"/>
              <a:t>known</a:t>
            </a:r>
            <a:r>
              <a:rPr lang="fr-FR" sz="2400" dirty="0"/>
              <a:t> as </a:t>
            </a:r>
            <a:r>
              <a:rPr lang="fr-FR" sz="2400" dirty="0" err="1"/>
              <a:t>unmanned</a:t>
            </a:r>
            <a:r>
              <a:rPr lang="fr-FR" sz="2400" dirty="0"/>
              <a:t> </a:t>
            </a:r>
            <a:r>
              <a:rPr lang="fr-FR" sz="2400" dirty="0" err="1"/>
              <a:t>aerial</a:t>
            </a:r>
            <a:r>
              <a:rPr lang="fr-FR" sz="2400" dirty="0"/>
              <a:t> </a:t>
            </a:r>
            <a:r>
              <a:rPr lang="fr-FR" sz="2400" dirty="0" err="1"/>
              <a:t>vehicles</a:t>
            </a:r>
            <a:r>
              <a:rPr lang="fr-FR" sz="2400" dirty="0"/>
              <a:t> (</a:t>
            </a:r>
            <a:r>
              <a:rPr lang="fr-FR" sz="2400" dirty="0" err="1"/>
              <a:t>UAVs</a:t>
            </a:r>
            <a:r>
              <a:rPr lang="fr-FR" sz="2400" dirty="0"/>
              <a:t>) or </a:t>
            </a:r>
            <a:r>
              <a:rPr lang="fr-FR" sz="2400" dirty="0" err="1"/>
              <a:t>unmanned</a:t>
            </a:r>
            <a:r>
              <a:rPr lang="fr-FR" sz="2400" dirty="0"/>
              <a:t> </a:t>
            </a:r>
            <a:r>
              <a:rPr lang="fr-FR" sz="2400" dirty="0" err="1"/>
              <a:t>aircraft</a:t>
            </a:r>
            <a:r>
              <a:rPr lang="fr-FR" sz="2400" dirty="0"/>
              <a:t> </a:t>
            </a:r>
            <a:r>
              <a:rPr lang="fr-FR" sz="2400" dirty="0" err="1"/>
              <a:t>systems</a:t>
            </a:r>
            <a:r>
              <a:rPr lang="fr-FR" sz="2400" dirty="0"/>
              <a:t> (</a:t>
            </a:r>
            <a:r>
              <a:rPr lang="fr-FR" sz="2400" dirty="0" err="1"/>
              <a:t>UASes</a:t>
            </a:r>
            <a:r>
              <a:rPr lang="fr-FR" sz="2400" dirty="0"/>
              <a:t>). 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The </a:t>
            </a:r>
            <a:r>
              <a:rPr lang="fr-FR" sz="2400" dirty="0" err="1"/>
              <a:t>aircrafts</a:t>
            </a:r>
            <a:r>
              <a:rPr lang="fr-FR" sz="2400" dirty="0"/>
              <a:t> </a:t>
            </a:r>
            <a:r>
              <a:rPr lang="fr-FR" sz="2400" dirty="0" err="1"/>
              <a:t>may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remotely</a:t>
            </a:r>
            <a:r>
              <a:rPr lang="fr-FR" sz="2400" dirty="0"/>
              <a:t> </a:t>
            </a:r>
            <a:r>
              <a:rPr lang="fr-FR" sz="2400" dirty="0" err="1"/>
              <a:t>controlled</a:t>
            </a:r>
            <a:r>
              <a:rPr lang="fr-FR" sz="2400" dirty="0"/>
              <a:t> or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fly</a:t>
            </a:r>
            <a:r>
              <a:rPr lang="fr-FR" sz="2400" dirty="0"/>
              <a:t> </a:t>
            </a:r>
            <a:r>
              <a:rPr lang="fr-FR" sz="2400" dirty="0" err="1"/>
              <a:t>autonomously</a:t>
            </a:r>
            <a:r>
              <a:rPr lang="fr-FR" sz="2400" dirty="0"/>
              <a:t> </a:t>
            </a:r>
            <a:r>
              <a:rPr lang="fr-FR" sz="2400" dirty="0" err="1"/>
              <a:t>through</a:t>
            </a:r>
            <a:r>
              <a:rPr lang="fr-FR" sz="2400" dirty="0"/>
              <a:t> software-</a:t>
            </a:r>
            <a:r>
              <a:rPr lang="fr-FR" sz="2400" dirty="0" err="1"/>
              <a:t>controlled</a:t>
            </a:r>
            <a:r>
              <a:rPr lang="fr-FR" sz="2400" dirty="0"/>
              <a:t> flight plans in </a:t>
            </a:r>
            <a:r>
              <a:rPr lang="fr-FR" sz="2400" dirty="0" err="1"/>
              <a:t>their</a:t>
            </a:r>
            <a:r>
              <a:rPr lang="fr-FR" sz="2400" dirty="0"/>
              <a:t> </a:t>
            </a:r>
            <a:r>
              <a:rPr lang="fr-FR" sz="2400" dirty="0" err="1" smtClean="0"/>
              <a:t>embedded</a:t>
            </a:r>
            <a:r>
              <a:rPr lang="fr-FR" sz="2400" dirty="0" smtClean="0"/>
              <a:t> </a:t>
            </a:r>
            <a:r>
              <a:rPr lang="fr-FR" sz="2400" dirty="0" err="1" smtClean="0"/>
              <a:t>systems</a:t>
            </a:r>
            <a:r>
              <a:rPr lang="fr-FR" sz="2400" dirty="0" smtClean="0"/>
              <a:t> </a:t>
            </a:r>
            <a:r>
              <a:rPr lang="fr-FR" sz="2400" dirty="0" err="1" smtClean="0"/>
              <a:t>embedded</a:t>
            </a:r>
            <a:r>
              <a:rPr lang="fr-FR" sz="2400" dirty="0" smtClean="0"/>
              <a:t> </a:t>
            </a:r>
            <a:r>
              <a:rPr lang="fr-FR" sz="2400" dirty="0" err="1" smtClean="0"/>
              <a:t>systems</a:t>
            </a:r>
            <a:r>
              <a:rPr lang="fr-FR" sz="2400" u="sng" dirty="0" smtClean="0"/>
              <a:t> </a:t>
            </a:r>
            <a:r>
              <a:rPr lang="fr-FR" sz="2400" dirty="0" err="1" smtClean="0"/>
              <a:t>working</a:t>
            </a:r>
            <a:r>
              <a:rPr lang="fr-FR" sz="2400" dirty="0" smtClean="0"/>
              <a:t> </a:t>
            </a:r>
            <a:r>
              <a:rPr lang="fr-FR" sz="2400" dirty="0"/>
              <a:t>in </a:t>
            </a:r>
            <a:r>
              <a:rPr lang="fr-FR" sz="2400" dirty="0" err="1"/>
              <a:t>conjunction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 smtClean="0"/>
              <a:t>onboard</a:t>
            </a:r>
            <a:r>
              <a:rPr lang="fr-FR" sz="2400" dirty="0" smtClean="0"/>
              <a:t> </a:t>
            </a:r>
            <a:r>
              <a:rPr lang="fr-FR" sz="2400" dirty="0" err="1" smtClean="0"/>
              <a:t>sensors</a:t>
            </a:r>
            <a:r>
              <a:rPr lang="fr-FR" sz="2400" dirty="0" smtClean="0"/>
              <a:t> and GPS. </a:t>
            </a:r>
            <a:endParaRPr lang="fr-FR" sz="2400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60" y="1444486"/>
            <a:ext cx="5266479" cy="32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smtClean="0"/>
              <a:t>IMPACT ON MARKETING : VIDEOGRAPHER TOOLS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589143"/>
            <a:ext cx="6276888" cy="559993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U</a:t>
            </a:r>
            <a:r>
              <a:rPr lang="fr-FR" dirty="0" err="1" smtClean="0"/>
              <a:t>sed</a:t>
            </a:r>
            <a:r>
              <a:rPr lang="fr-FR" dirty="0" smtClean="0"/>
              <a:t> </a:t>
            </a:r>
            <a:r>
              <a:rPr lang="fr-FR" dirty="0"/>
              <a:t>for film or </a:t>
            </a:r>
            <a:r>
              <a:rPr lang="fr-FR" dirty="0" err="1"/>
              <a:t>video</a:t>
            </a:r>
            <a:r>
              <a:rPr lang="fr-FR" dirty="0"/>
              <a:t> “drones </a:t>
            </a:r>
            <a:r>
              <a:rPr lang="fr-FR" dirty="0" err="1"/>
              <a:t>offer</a:t>
            </a:r>
            <a:r>
              <a:rPr lang="fr-FR" dirty="0"/>
              <a:t> a </a:t>
            </a:r>
            <a:r>
              <a:rPr lang="fr-FR" dirty="0" err="1"/>
              <a:t>different</a:t>
            </a:r>
            <a:r>
              <a:rPr lang="fr-FR" dirty="0"/>
              <a:t> perspective </a:t>
            </a:r>
            <a:r>
              <a:rPr lang="fr-FR" dirty="0" err="1"/>
              <a:t>that</a:t>
            </a:r>
            <a:r>
              <a:rPr lang="fr-FR" dirty="0"/>
              <a:t> captures </a:t>
            </a:r>
            <a:r>
              <a:rPr lang="fr-FR" dirty="0" err="1"/>
              <a:t>people’s</a:t>
            </a:r>
            <a:r>
              <a:rPr lang="fr-FR" dirty="0"/>
              <a:t> attention.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marketers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</a:t>
            </a:r>
            <a:r>
              <a:rPr lang="fr-FR" dirty="0" err="1"/>
              <a:t>creative</a:t>
            </a:r>
            <a:r>
              <a:rPr lang="fr-FR" dirty="0"/>
              <a:t> and </a:t>
            </a:r>
            <a:r>
              <a:rPr lang="fr-FR" dirty="0" err="1"/>
              <a:t>innovative</a:t>
            </a:r>
            <a:r>
              <a:rPr lang="fr-FR" dirty="0"/>
              <a:t> by </a:t>
            </a:r>
            <a:r>
              <a:rPr lang="fr-FR" dirty="0" err="1"/>
              <a:t>using</a:t>
            </a:r>
            <a:r>
              <a:rPr lang="fr-FR" dirty="0"/>
              <a:t> angles and </a:t>
            </a:r>
            <a:r>
              <a:rPr lang="fr-FR" dirty="0" err="1"/>
              <a:t>shots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weren’t</a:t>
            </a:r>
            <a:r>
              <a:rPr lang="fr-FR" dirty="0"/>
              <a:t> </a:t>
            </a:r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practical</a:t>
            </a:r>
            <a:r>
              <a:rPr lang="fr-FR" dirty="0"/>
              <a:t>–</a:t>
            </a:r>
            <a:r>
              <a:rPr lang="fr-FR" dirty="0" err="1"/>
              <a:t>often</a:t>
            </a:r>
            <a:r>
              <a:rPr lang="fr-FR" dirty="0"/>
              <a:t> at a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i="1" dirty="0" err="1"/>
              <a:t>Aerial</a:t>
            </a:r>
            <a:r>
              <a:rPr lang="fr-FR" i="1" dirty="0"/>
              <a:t> </a:t>
            </a:r>
            <a:r>
              <a:rPr lang="fr-FR" i="1" dirty="0" err="1"/>
              <a:t>MOB</a:t>
            </a:r>
            <a:r>
              <a:rPr lang="fr-FR" dirty="0" err="1"/>
              <a:t>‘s</a:t>
            </a:r>
            <a:r>
              <a:rPr lang="fr-FR" dirty="0"/>
              <a:t> clients are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biggest</a:t>
            </a:r>
            <a:r>
              <a:rPr lang="fr-FR" dirty="0"/>
              <a:t> </a:t>
            </a:r>
            <a:r>
              <a:rPr lang="fr-FR" dirty="0" err="1"/>
              <a:t>entertainment</a:t>
            </a:r>
            <a:r>
              <a:rPr lang="fr-FR" dirty="0"/>
              <a:t> and media </a:t>
            </a:r>
            <a:r>
              <a:rPr lang="fr-FR" dirty="0" err="1"/>
              <a:t>companies</a:t>
            </a:r>
            <a:r>
              <a:rPr lang="fr-FR" dirty="0"/>
              <a:t> in the world </a:t>
            </a:r>
            <a:r>
              <a:rPr lang="fr-FR" dirty="0" err="1"/>
              <a:t>like</a:t>
            </a:r>
            <a:r>
              <a:rPr lang="fr-FR" dirty="0"/>
              <a:t> BBC, HBO, MTV and Warner </a:t>
            </a:r>
            <a:r>
              <a:rPr lang="fr-FR" dirty="0" err="1"/>
              <a:t>Brothers</a:t>
            </a:r>
            <a:r>
              <a:rPr lang="fr-FR" dirty="0"/>
              <a:t>, car </a:t>
            </a:r>
            <a:r>
              <a:rPr lang="fr-FR" dirty="0" err="1"/>
              <a:t>companies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KIA, Peugeot, Hyundai, </a:t>
            </a:r>
            <a:r>
              <a:rPr lang="fr-FR" dirty="0" err="1"/>
              <a:t>Infiniti</a:t>
            </a:r>
            <a:r>
              <a:rPr lang="fr-FR" dirty="0"/>
              <a:t> and BMW and consumer brands </a:t>
            </a:r>
            <a:r>
              <a:rPr lang="fr-FR" dirty="0" err="1"/>
              <a:t>like</a:t>
            </a:r>
            <a:r>
              <a:rPr lang="fr-FR" dirty="0"/>
              <a:t> NIKE and </a:t>
            </a:r>
            <a:r>
              <a:rPr lang="fr-FR" dirty="0" smtClean="0"/>
              <a:t>Converse. http</a:t>
            </a:r>
            <a:r>
              <a:rPr lang="fr-FR" dirty="0"/>
              <a:t>://</a:t>
            </a:r>
            <a:r>
              <a:rPr lang="fr-FR" dirty="0" err="1"/>
              <a:t>aerialmob.com</a:t>
            </a:r>
            <a:r>
              <a:rPr lang="fr-FR" dirty="0"/>
              <a:t>/</a:t>
            </a:r>
          </a:p>
        </p:txBody>
      </p:sp>
      <p:pic>
        <p:nvPicPr>
          <p:cNvPr id="6" name="Imag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77" y="1325563"/>
            <a:ext cx="4086425" cy="2508843"/>
          </a:xfrm>
          <a:prstGeom prst="rect">
            <a:avLst/>
          </a:prstGeom>
        </p:spPr>
      </p:pic>
      <p:pic>
        <p:nvPicPr>
          <p:cNvPr id="8" name="Image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170" y="3834406"/>
            <a:ext cx="4154132" cy="26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IMPACT ON MARKETING : HUB OF EMERGING TECHNOLOGIES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517" y="2093638"/>
            <a:ext cx="6476999" cy="4351338"/>
          </a:xfrm>
        </p:spPr>
        <p:txBody>
          <a:bodyPr>
            <a:normAutofit fontScale="92500" lnSpcReduction="10000"/>
          </a:bodyPr>
          <a:lstStyle/>
          <a:p>
            <a:pPr fontAlgn="base">
              <a:buFont typeface="Wingdings" charset="2"/>
              <a:buChar char="§"/>
            </a:pPr>
            <a:r>
              <a:rPr lang="fr-FR" dirty="0"/>
              <a:t>Cloud, </a:t>
            </a:r>
            <a:r>
              <a:rPr lang="fr-FR" dirty="0" err="1"/>
              <a:t>Big</a:t>
            </a:r>
            <a:r>
              <a:rPr lang="fr-FR" dirty="0"/>
              <a:t> Data, </a:t>
            </a:r>
            <a:r>
              <a:rPr lang="fr-FR" dirty="0" err="1"/>
              <a:t>Artificial</a:t>
            </a:r>
            <a:r>
              <a:rPr lang="fr-FR" dirty="0"/>
              <a:t> Intelligence, Machine Learning, Virtual Reality, Internet of </a:t>
            </a:r>
            <a:r>
              <a:rPr lang="fr-FR" dirty="0" err="1"/>
              <a:t>Things</a:t>
            </a:r>
            <a:r>
              <a:rPr lang="fr-FR" dirty="0"/>
              <a:t>, </a:t>
            </a:r>
            <a:r>
              <a:rPr lang="fr-FR" dirty="0" err="1"/>
              <a:t>Wearable</a:t>
            </a:r>
            <a:r>
              <a:rPr lang="fr-FR" dirty="0"/>
              <a:t> Technologies: </a:t>
            </a:r>
            <a:r>
              <a:rPr lang="fr-FR" dirty="0" err="1"/>
              <a:t>each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technologies 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cross-</a:t>
            </a:r>
            <a:r>
              <a:rPr lang="fr-FR" dirty="0" err="1"/>
              <a:t>pollinated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drones, and </a:t>
            </a:r>
            <a:r>
              <a:rPr lang="fr-FR" dirty="0" err="1"/>
              <a:t>each</a:t>
            </a:r>
            <a:r>
              <a:rPr lang="fr-FR" dirty="0"/>
              <a:t> of </a:t>
            </a:r>
            <a:r>
              <a:rPr lang="fr-FR" dirty="0" err="1" smtClean="0"/>
              <a:t>them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/>
              <a:t>have a </a:t>
            </a:r>
            <a:r>
              <a:rPr lang="fr-FR" dirty="0" err="1"/>
              <a:t>huge</a:t>
            </a:r>
            <a:r>
              <a:rPr lang="fr-FR" dirty="0"/>
              <a:t> impact on the </a:t>
            </a:r>
            <a:r>
              <a:rPr lang="fr-FR" dirty="0" err="1"/>
              <a:t>potential</a:t>
            </a:r>
            <a:r>
              <a:rPr lang="fr-FR" dirty="0"/>
              <a:t> of drones in marketing</a:t>
            </a:r>
            <a:r>
              <a:rPr lang="fr-FR" dirty="0" smtClean="0"/>
              <a:t>.</a:t>
            </a:r>
          </a:p>
          <a:p>
            <a:pPr fontAlgn="base"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The Art of Patron VR </a:t>
            </a:r>
            <a:r>
              <a:rPr lang="fr-FR" dirty="0" err="1" smtClean="0"/>
              <a:t>Experience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/>
              <a:t>an immersive </a:t>
            </a:r>
            <a:r>
              <a:rPr lang="fr-FR" dirty="0" err="1"/>
              <a:t>virtual</a:t>
            </a:r>
            <a:r>
              <a:rPr lang="fr-FR" dirty="0"/>
              <a:t> reality </a:t>
            </a:r>
            <a:r>
              <a:rPr lang="fr-FR" dirty="0" err="1"/>
              <a:t>experience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 </a:t>
            </a:r>
            <a:r>
              <a:rPr lang="fr-FR" i="1" dirty="0" smtClean="0"/>
              <a:t>Oculus </a:t>
            </a:r>
            <a:r>
              <a:rPr lang="fr-FR" dirty="0" err="1" smtClean="0"/>
              <a:t>technology</a:t>
            </a:r>
            <a:r>
              <a:rPr lang="fr-FR" dirty="0" smtClean="0"/>
              <a:t> </a:t>
            </a:r>
            <a:r>
              <a:rPr lang="fr-FR" dirty="0"/>
              <a:t>and drone </a:t>
            </a:r>
            <a:r>
              <a:rPr lang="fr-FR" dirty="0" err="1"/>
              <a:t>videos</a:t>
            </a:r>
            <a:r>
              <a:rPr lang="fr-FR" dirty="0"/>
              <a:t> to </a:t>
            </a:r>
            <a:r>
              <a:rPr lang="fr-FR" dirty="0" err="1"/>
              <a:t>promote</a:t>
            </a:r>
            <a:r>
              <a:rPr lang="fr-FR" dirty="0"/>
              <a:t> the </a:t>
            </a:r>
            <a:r>
              <a:rPr lang="fr-FR" dirty="0" err="1"/>
              <a:t>Mexican</a:t>
            </a:r>
            <a:r>
              <a:rPr lang="fr-FR" dirty="0"/>
              <a:t> brand </a:t>
            </a:r>
            <a:r>
              <a:rPr lang="fr-FR" i="1" dirty="0" err="1"/>
              <a:t>Patrón</a:t>
            </a:r>
            <a:r>
              <a:rPr lang="fr-FR" i="1" dirty="0"/>
              <a:t>.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84" y="2093638"/>
            <a:ext cx="4622221" cy="28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ENTERTAINEMENT 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6047" y="2612646"/>
            <a:ext cx="5263056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Aerial</a:t>
            </a:r>
            <a:r>
              <a:rPr lang="fr-FR" dirty="0" smtClean="0"/>
              <a:t> </a:t>
            </a:r>
            <a:r>
              <a:rPr lang="fr-FR" dirty="0" err="1"/>
              <a:t>photography</a:t>
            </a:r>
            <a:r>
              <a:rPr lang="fr-FR" dirty="0"/>
              <a:t> and </a:t>
            </a:r>
            <a:r>
              <a:rPr lang="fr-FR" dirty="0" err="1"/>
              <a:t>filming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Key </a:t>
            </a:r>
            <a:r>
              <a:rPr lang="fr-FR" dirty="0" err="1"/>
              <a:t>benefits</a:t>
            </a:r>
            <a:r>
              <a:rPr lang="fr-FR" dirty="0"/>
              <a:t> of a drone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capture images and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more </a:t>
            </a:r>
            <a:r>
              <a:rPr lang="fr-FR" dirty="0" err="1"/>
              <a:t>flexibility</a:t>
            </a:r>
            <a:r>
              <a:rPr lang="fr-FR" dirty="0"/>
              <a:t> and at a </a:t>
            </a:r>
            <a:r>
              <a:rPr lang="fr-FR" dirty="0" err="1"/>
              <a:t>tiny</a:t>
            </a:r>
            <a:r>
              <a:rPr lang="fr-FR" dirty="0"/>
              <a:t> fraction of the </a:t>
            </a:r>
            <a:r>
              <a:rPr lang="fr-FR" dirty="0" err="1"/>
              <a:t>cost</a:t>
            </a:r>
            <a:r>
              <a:rPr lang="fr-FR" dirty="0"/>
              <a:t> of a </a:t>
            </a:r>
            <a:r>
              <a:rPr lang="fr-FR" dirty="0" err="1"/>
              <a:t>helicopter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/>
              <a:t>Sam Mendes’ </a:t>
            </a:r>
            <a:r>
              <a:rPr lang="fr-FR" dirty="0" err="1" smtClean="0"/>
              <a:t>Skyfall</a:t>
            </a:r>
            <a:r>
              <a:rPr lang="fr-FR" dirty="0" smtClean="0"/>
              <a:t>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/>
              <a:t>the first of the James Bond </a:t>
            </a:r>
            <a:r>
              <a:rPr lang="fr-FR" dirty="0" err="1"/>
              <a:t>movies</a:t>
            </a:r>
            <a:r>
              <a:rPr lang="fr-FR" dirty="0"/>
              <a:t> to use drones for </a:t>
            </a:r>
            <a:r>
              <a:rPr lang="fr-FR" dirty="0" err="1"/>
              <a:t>filming</a:t>
            </a:r>
            <a:r>
              <a:rPr lang="fr-FR" dirty="0"/>
              <a:t> </a:t>
            </a:r>
            <a:r>
              <a:rPr lang="fr-FR" dirty="0" err="1"/>
              <a:t>aerial</a:t>
            </a:r>
            <a:r>
              <a:rPr lang="fr-FR" dirty="0"/>
              <a:t> </a:t>
            </a:r>
            <a:r>
              <a:rPr lang="fr-FR" dirty="0" err="1"/>
              <a:t>footage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Patent </a:t>
            </a:r>
            <a:r>
              <a:rPr lang="fr-FR" dirty="0" err="1" smtClean="0"/>
              <a:t>registered</a:t>
            </a:r>
            <a:r>
              <a:rPr lang="fr-FR" dirty="0" smtClean="0"/>
              <a:t> </a:t>
            </a:r>
            <a:r>
              <a:rPr lang="fr-FR" dirty="0"/>
              <a:t>by Disney,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intends</a:t>
            </a:r>
            <a:r>
              <a:rPr lang="fr-FR" dirty="0"/>
              <a:t> to use drones for live shows at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theme</a:t>
            </a:r>
            <a:r>
              <a:rPr lang="fr-FR" dirty="0"/>
              <a:t> </a:t>
            </a:r>
            <a:r>
              <a:rPr lang="fr-FR" dirty="0" err="1" smtClean="0"/>
              <a:t>parks</a:t>
            </a:r>
            <a:r>
              <a:rPr lang="fr-FR" dirty="0" smtClean="0"/>
              <a:t>. 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298" y="1325563"/>
            <a:ext cx="4062246" cy="2574167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60" y="4130565"/>
            <a:ext cx="3993188" cy="24863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7" y="1125609"/>
            <a:ext cx="5152697" cy="12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3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4278"/>
            <a:ext cx="10515600" cy="1325563"/>
          </a:xfrm>
        </p:spPr>
        <p:txBody>
          <a:bodyPr/>
          <a:lstStyle/>
          <a:p>
            <a:r>
              <a:rPr lang="fr-FR" dirty="0" smtClean="0"/>
              <a:t>IMPACT ON INSURANCE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1813" y="1271014"/>
            <a:ext cx="6968358" cy="575189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With</a:t>
            </a:r>
            <a:r>
              <a:rPr lang="fr-FR" dirty="0"/>
              <a:t> a drone, data and </a:t>
            </a:r>
            <a:r>
              <a:rPr lang="fr-FR" dirty="0" smtClean="0"/>
              <a:t>photos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collected</a:t>
            </a:r>
            <a:r>
              <a:rPr lang="fr-FR" dirty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more </a:t>
            </a:r>
            <a:r>
              <a:rPr lang="fr-FR" dirty="0" err="1" smtClean="0"/>
              <a:t>details</a:t>
            </a:r>
            <a:r>
              <a:rPr lang="fr-FR" dirty="0" smtClean="0"/>
              <a:t> and </a:t>
            </a:r>
            <a:r>
              <a:rPr lang="fr-FR" dirty="0" err="1" smtClean="0"/>
              <a:t>quickly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Use of </a:t>
            </a:r>
            <a:r>
              <a:rPr lang="fr-FR" dirty="0"/>
              <a:t>more </a:t>
            </a:r>
            <a:r>
              <a:rPr lang="fr-FR" dirty="0" err="1"/>
              <a:t>sophisticated</a:t>
            </a:r>
            <a:r>
              <a:rPr lang="fr-FR" dirty="0"/>
              <a:t> </a:t>
            </a:r>
            <a:r>
              <a:rPr lang="fr-FR" dirty="0" err="1"/>
              <a:t>sensors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thermal (IR) cameras, </a:t>
            </a:r>
            <a:r>
              <a:rPr lang="fr-FR" dirty="0" err="1"/>
              <a:t>which</a:t>
            </a:r>
            <a:r>
              <a:rPr lang="fr-FR" dirty="0"/>
              <a:t> are </a:t>
            </a:r>
            <a:r>
              <a:rPr lang="fr-FR" dirty="0" err="1"/>
              <a:t>useful</a:t>
            </a:r>
            <a:r>
              <a:rPr lang="fr-FR" dirty="0"/>
              <a:t> for </a:t>
            </a:r>
            <a:r>
              <a:rPr lang="fr-FR" dirty="0" err="1"/>
              <a:t>detecting</a:t>
            </a:r>
            <a:r>
              <a:rPr lang="fr-FR" dirty="0"/>
              <a:t> water damage, or laser </a:t>
            </a:r>
            <a:r>
              <a:rPr lang="fr-FR" dirty="0" err="1"/>
              <a:t>measuring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(LIDAR)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of a building or the </a:t>
            </a:r>
            <a:r>
              <a:rPr lang="fr-FR" dirty="0" err="1"/>
              <a:t>slope</a:t>
            </a:r>
            <a:r>
              <a:rPr lang="fr-FR" dirty="0"/>
              <a:t> of a </a:t>
            </a:r>
            <a:r>
              <a:rPr lang="fr-FR" dirty="0" err="1"/>
              <a:t>property</a:t>
            </a:r>
            <a:r>
              <a:rPr lang="fr-FR" dirty="0"/>
              <a:t> for drainage </a:t>
            </a:r>
            <a:r>
              <a:rPr lang="fr-FR" dirty="0" err="1"/>
              <a:t>during</a:t>
            </a:r>
            <a:r>
              <a:rPr lang="fr-FR" dirty="0"/>
              <a:t> flood scenarios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By </a:t>
            </a:r>
            <a:r>
              <a:rPr lang="fr-FR" dirty="0" err="1"/>
              <a:t>lowering</a:t>
            </a:r>
            <a:r>
              <a:rPr lang="fr-FR" dirty="0"/>
              <a:t> the time to </a:t>
            </a:r>
            <a:r>
              <a:rPr lang="fr-FR" dirty="0" err="1"/>
              <a:t>inspect</a:t>
            </a:r>
            <a:r>
              <a:rPr lang="fr-FR" dirty="0"/>
              <a:t> a </a:t>
            </a:r>
            <a:r>
              <a:rPr lang="fr-FR" dirty="0" err="1"/>
              <a:t>loss</a:t>
            </a:r>
            <a:r>
              <a:rPr lang="fr-FR" dirty="0"/>
              <a:t>, and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 smtClean="0"/>
              <a:t>losses</a:t>
            </a:r>
            <a:r>
              <a:rPr lang="fr-FR" dirty="0" smtClean="0"/>
              <a:t>, drones </a:t>
            </a:r>
            <a:r>
              <a:rPr lang="fr-FR" dirty="0" err="1"/>
              <a:t>directly</a:t>
            </a:r>
            <a:r>
              <a:rPr lang="fr-FR" dirty="0"/>
              <a:t> impact the speed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customers</a:t>
            </a:r>
            <a:r>
              <a:rPr lang="fr-FR" dirty="0"/>
              <a:t> are able to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settlements</a:t>
            </a:r>
            <a:r>
              <a:rPr lang="fr-FR" dirty="0"/>
              <a:t>. 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Reduction</a:t>
            </a:r>
            <a:r>
              <a:rPr lang="fr-FR" dirty="0" smtClean="0"/>
              <a:t> of the </a:t>
            </a:r>
            <a:r>
              <a:rPr lang="fr-FR" dirty="0" err="1" smtClean="0"/>
              <a:t>fraud</a:t>
            </a:r>
            <a:r>
              <a:rPr lang="fr-FR" dirty="0" smtClean="0"/>
              <a:t>. 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71" y="1301285"/>
            <a:ext cx="4772509" cy="29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MAINTENANCE</a:t>
            </a:r>
            <a:endParaRPr lang="fr-FR" dirty="0"/>
          </a:p>
        </p:txBody>
      </p:sp>
      <p:pic>
        <p:nvPicPr>
          <p:cNvPr id="8" name="Espace réservé du contenu 7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69" y="4084836"/>
            <a:ext cx="4104708" cy="2543664"/>
          </a:xfrm>
        </p:spPr>
      </p:pic>
      <p:sp>
        <p:nvSpPr>
          <p:cNvPr id="9" name="Rectangle 8"/>
          <p:cNvSpPr/>
          <p:nvPr/>
        </p:nvSpPr>
        <p:spPr>
          <a:xfrm>
            <a:off x="320563" y="1367885"/>
            <a:ext cx="658473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600" dirty="0" smtClean="0">
                <a:solidFill>
                  <a:srgbClr val="222222"/>
                </a:solidFill>
              </a:rPr>
              <a:t>Airlines Air France KLM, </a:t>
            </a:r>
            <a:r>
              <a:rPr lang="fr-FR" sz="2600" dirty="0" err="1" smtClean="0">
                <a:solidFill>
                  <a:srgbClr val="222222"/>
                </a:solidFill>
              </a:rPr>
              <a:t>Easyjet</a:t>
            </a:r>
            <a:r>
              <a:rPr lang="fr-FR" sz="2600" dirty="0" smtClean="0">
                <a:solidFill>
                  <a:srgbClr val="222222"/>
                </a:solidFill>
              </a:rPr>
              <a:t> </a:t>
            </a:r>
            <a:r>
              <a:rPr lang="fr-FR" sz="2600" dirty="0">
                <a:solidFill>
                  <a:srgbClr val="222222"/>
                </a:solidFill>
              </a:rPr>
              <a:t>and Lufthansa have </a:t>
            </a:r>
            <a:r>
              <a:rPr lang="fr-FR" sz="2600" dirty="0" err="1">
                <a:solidFill>
                  <a:srgbClr val="222222"/>
                </a:solidFill>
              </a:rPr>
              <a:t>adopted</a:t>
            </a:r>
            <a:r>
              <a:rPr lang="fr-FR" sz="2600" dirty="0">
                <a:solidFill>
                  <a:srgbClr val="222222"/>
                </a:solidFill>
              </a:rPr>
              <a:t> drones as a </a:t>
            </a:r>
            <a:r>
              <a:rPr lang="fr-FR" sz="2600" dirty="0" err="1">
                <a:solidFill>
                  <a:srgbClr val="222222"/>
                </a:solidFill>
              </a:rPr>
              <a:t>tool</a:t>
            </a:r>
            <a:r>
              <a:rPr lang="fr-FR" sz="2600" dirty="0">
                <a:solidFill>
                  <a:srgbClr val="222222"/>
                </a:solidFill>
              </a:rPr>
              <a:t> for </a:t>
            </a:r>
            <a:r>
              <a:rPr lang="fr-FR" sz="2600" dirty="0" err="1">
                <a:solidFill>
                  <a:srgbClr val="222222"/>
                </a:solidFill>
              </a:rPr>
              <a:t>aircraft</a:t>
            </a:r>
            <a:r>
              <a:rPr lang="fr-FR" sz="2600" dirty="0">
                <a:solidFill>
                  <a:srgbClr val="222222"/>
                </a:solidFill>
              </a:rPr>
              <a:t> inspections</a:t>
            </a:r>
            <a:r>
              <a:rPr lang="fr-FR" sz="2600" dirty="0" smtClean="0">
                <a:solidFill>
                  <a:srgbClr val="222222"/>
                </a:solidFill>
              </a:rPr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600" dirty="0">
              <a:solidFill>
                <a:srgbClr val="222222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fr-FR" sz="2600" dirty="0" err="1"/>
              <a:t>Inspecting</a:t>
            </a:r>
            <a:r>
              <a:rPr lang="fr-FR" sz="2600" dirty="0"/>
              <a:t> the </a:t>
            </a:r>
            <a:r>
              <a:rPr lang="fr-FR" sz="2600" dirty="0" err="1"/>
              <a:t>outside</a:t>
            </a:r>
            <a:r>
              <a:rPr lang="fr-FR" sz="2600" dirty="0"/>
              <a:t> of massive </a:t>
            </a:r>
            <a:r>
              <a:rPr lang="fr-FR" sz="2600" dirty="0" err="1"/>
              <a:t>airplanes</a:t>
            </a:r>
            <a:r>
              <a:rPr lang="fr-FR" sz="2600" dirty="0"/>
              <a:t> </a:t>
            </a:r>
            <a:r>
              <a:rPr lang="fr-FR" sz="2600" dirty="0" err="1"/>
              <a:t>like</a:t>
            </a:r>
            <a:r>
              <a:rPr lang="fr-FR" sz="2600" dirty="0"/>
              <a:t> the Airbus A380 </a:t>
            </a:r>
            <a:r>
              <a:rPr lang="fr-FR" sz="2600" dirty="0" err="1"/>
              <a:t>superjumbo</a:t>
            </a:r>
            <a:r>
              <a:rPr lang="fr-FR" sz="2600" dirty="0"/>
              <a:t> </a:t>
            </a:r>
            <a:r>
              <a:rPr lang="fr-FR" sz="2600" dirty="0" err="1"/>
              <a:t>can</a:t>
            </a:r>
            <a:r>
              <a:rPr lang="fr-FR" sz="2600" dirty="0"/>
              <a:t> </a:t>
            </a:r>
            <a:r>
              <a:rPr lang="fr-FR" sz="2600" dirty="0" err="1"/>
              <a:t>take</a:t>
            </a:r>
            <a:r>
              <a:rPr lang="fr-FR" sz="2600" dirty="0"/>
              <a:t> </a:t>
            </a:r>
            <a:r>
              <a:rPr lang="fr-FR" sz="2600" dirty="0" err="1" smtClean="0"/>
              <a:t>hours</a:t>
            </a:r>
            <a:r>
              <a:rPr lang="fr-FR" sz="26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600" dirty="0"/>
          </a:p>
          <a:p>
            <a:pPr marL="285750" indent="-285750">
              <a:buFont typeface="Wingdings" charset="2"/>
              <a:buChar char="§"/>
            </a:pPr>
            <a:r>
              <a:rPr lang="fr-FR" sz="2600" dirty="0" smtClean="0"/>
              <a:t>A </a:t>
            </a:r>
            <a:r>
              <a:rPr lang="fr-FR" sz="2600" dirty="0"/>
              <a:t>drone </a:t>
            </a:r>
            <a:r>
              <a:rPr lang="fr-FR" sz="2600" dirty="0" err="1"/>
              <a:t>can</a:t>
            </a:r>
            <a:r>
              <a:rPr lang="fr-FR" sz="2600" dirty="0"/>
              <a:t> </a:t>
            </a:r>
            <a:r>
              <a:rPr lang="fr-FR" sz="2600" dirty="0" err="1"/>
              <a:t>inspect</a:t>
            </a:r>
            <a:r>
              <a:rPr lang="fr-FR" sz="2600" dirty="0"/>
              <a:t> an A380 </a:t>
            </a:r>
            <a:r>
              <a:rPr lang="fr-FR" sz="2600" dirty="0" err="1"/>
              <a:t>aircraft</a:t>
            </a:r>
            <a:r>
              <a:rPr lang="fr-FR" sz="2600" dirty="0"/>
              <a:t> in </a:t>
            </a:r>
            <a:r>
              <a:rPr lang="fr-FR" sz="2600" dirty="0" err="1"/>
              <a:t>just</a:t>
            </a:r>
            <a:r>
              <a:rPr lang="fr-FR" sz="2600" dirty="0"/>
              <a:t> 10-15 minutes. In </a:t>
            </a:r>
            <a:r>
              <a:rPr lang="fr-FR" sz="2600" dirty="0" err="1"/>
              <a:t>this</a:t>
            </a:r>
            <a:r>
              <a:rPr lang="fr-FR" sz="2600" dirty="0"/>
              <a:t> time, the drone </a:t>
            </a:r>
            <a:r>
              <a:rPr lang="fr-FR" sz="2600" dirty="0" err="1"/>
              <a:t>takes</a:t>
            </a:r>
            <a:r>
              <a:rPr lang="fr-FR" sz="2600" dirty="0"/>
              <a:t> over one </a:t>
            </a:r>
            <a:r>
              <a:rPr lang="fr-FR" sz="2600" dirty="0" err="1"/>
              <a:t>hundred</a:t>
            </a:r>
            <a:r>
              <a:rPr lang="fr-FR" sz="2600" dirty="0"/>
              <a:t> photos of the </a:t>
            </a:r>
            <a:r>
              <a:rPr lang="fr-FR" sz="2600" dirty="0" err="1"/>
              <a:t>aircraft</a:t>
            </a:r>
            <a:r>
              <a:rPr lang="fr-FR" sz="2600" dirty="0"/>
              <a:t>.</a:t>
            </a:r>
          </a:p>
        </p:txBody>
      </p:sp>
      <p:pic>
        <p:nvPicPr>
          <p:cNvPr id="10" name="Image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69" y="1353977"/>
            <a:ext cx="4104708" cy="24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CONSTRUCTION AND MINING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9828" y="1652204"/>
            <a:ext cx="5310352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Construction and </a:t>
            </a:r>
            <a:r>
              <a:rPr lang="fr-FR" dirty="0" err="1"/>
              <a:t>mining</a:t>
            </a:r>
            <a:r>
              <a:rPr lang="fr-FR" dirty="0"/>
              <a:t> </a:t>
            </a:r>
            <a:r>
              <a:rPr lang="fr-FR" dirty="0" err="1"/>
              <a:t>companies</a:t>
            </a:r>
            <a:r>
              <a:rPr lang="fr-FR" dirty="0"/>
              <a:t> use </a:t>
            </a:r>
            <a:r>
              <a:rPr lang="fr-FR" dirty="0" smtClean="0"/>
              <a:t>drones to </a:t>
            </a:r>
            <a:r>
              <a:rPr lang="fr-FR" dirty="0" err="1"/>
              <a:t>optimize</a:t>
            </a:r>
            <a:r>
              <a:rPr lang="fr-FR" dirty="0"/>
              <a:t> </a:t>
            </a:r>
            <a:r>
              <a:rPr lang="fr-FR" dirty="0" err="1"/>
              <a:t>efficiency</a:t>
            </a:r>
            <a:r>
              <a:rPr lang="fr-FR" dirty="0"/>
              <a:t>, </a:t>
            </a:r>
            <a:r>
              <a:rPr lang="fr-FR" dirty="0" err="1"/>
              <a:t>trim</a:t>
            </a:r>
            <a:r>
              <a:rPr lang="fr-FR" dirty="0"/>
              <a:t> </a:t>
            </a:r>
            <a:r>
              <a:rPr lang="fr-FR" dirty="0" err="1"/>
              <a:t>costs</a:t>
            </a:r>
            <a:r>
              <a:rPr lang="fr-FR" dirty="0"/>
              <a:t> and monitor site compliance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Mining </a:t>
            </a:r>
            <a:r>
              <a:rPr lang="fr-FR" dirty="0" err="1"/>
              <a:t>giant</a:t>
            </a:r>
            <a:r>
              <a:rPr lang="fr-FR" dirty="0"/>
              <a:t> Rio Tinto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drones to </a:t>
            </a:r>
            <a:r>
              <a:rPr lang="fr-FR" dirty="0" err="1"/>
              <a:t>survey</a:t>
            </a:r>
            <a:r>
              <a:rPr lang="fr-FR" dirty="0"/>
              <a:t> </a:t>
            </a:r>
            <a:r>
              <a:rPr lang="fr-FR" dirty="0" err="1"/>
              <a:t>equipment</a:t>
            </a:r>
            <a:r>
              <a:rPr lang="fr-FR" dirty="0"/>
              <a:t> and </a:t>
            </a:r>
            <a:r>
              <a:rPr lang="fr-FR" dirty="0" err="1"/>
              <a:t>mining</a:t>
            </a:r>
            <a:r>
              <a:rPr lang="fr-FR" dirty="0"/>
              <a:t> </a:t>
            </a:r>
            <a:r>
              <a:rPr lang="fr-FR" dirty="0" err="1"/>
              <a:t>pits</a:t>
            </a:r>
            <a:r>
              <a:rPr lang="fr-FR" dirty="0"/>
              <a:t> in Western </a:t>
            </a:r>
            <a:r>
              <a:rPr lang="fr-FR" dirty="0" err="1"/>
              <a:t>Australia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Caterpillar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reportedly</a:t>
            </a:r>
            <a:r>
              <a:rPr lang="fr-FR" dirty="0"/>
              <a:t> </a:t>
            </a:r>
            <a:r>
              <a:rPr lang="fr-FR" dirty="0" err="1"/>
              <a:t>exploring</a:t>
            </a:r>
            <a:r>
              <a:rPr lang="fr-FR" dirty="0"/>
              <a:t> the use of drones for </a:t>
            </a:r>
            <a:r>
              <a:rPr lang="fr-FR" dirty="0" err="1"/>
              <a:t>fleet</a:t>
            </a:r>
            <a:r>
              <a:rPr lang="fr-FR" dirty="0"/>
              <a:t> </a:t>
            </a:r>
            <a:r>
              <a:rPr lang="fr-FR" dirty="0" err="1"/>
              <a:t>vehicle</a:t>
            </a:r>
            <a:r>
              <a:rPr lang="fr-FR" dirty="0"/>
              <a:t> management in the </a:t>
            </a:r>
            <a:r>
              <a:rPr lang="fr-FR" dirty="0" err="1" smtClean="0"/>
              <a:t>field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/>
              <a:t>D</a:t>
            </a:r>
            <a:r>
              <a:rPr lang="fr-FR" dirty="0" smtClean="0"/>
              <a:t>rones </a:t>
            </a:r>
            <a:r>
              <a:rPr lang="fr-FR" dirty="0"/>
              <a:t>are the </a:t>
            </a:r>
            <a:r>
              <a:rPr lang="fr-FR" dirty="0" err="1"/>
              <a:t>cornerstone</a:t>
            </a:r>
            <a:r>
              <a:rPr lang="fr-FR" dirty="0"/>
              <a:t> of </a:t>
            </a:r>
            <a:r>
              <a:rPr lang="fr-FR" dirty="0" err="1"/>
              <a:t>Komatsu’s</a:t>
            </a:r>
            <a:r>
              <a:rPr lang="fr-FR" dirty="0"/>
              <a:t> “Smart Construction” </a:t>
            </a:r>
            <a:r>
              <a:rPr lang="fr-FR" dirty="0" smtClean="0"/>
              <a:t>service.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615" y="1652204"/>
            <a:ext cx="4528149" cy="28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2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AGRICULTURE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165" y="1214648"/>
            <a:ext cx="6390290" cy="581677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Drones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soil</a:t>
            </a:r>
            <a:r>
              <a:rPr lang="fr-FR" dirty="0"/>
              <a:t>, monitor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health</a:t>
            </a:r>
            <a:r>
              <a:rPr lang="fr-FR" dirty="0"/>
              <a:t>,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fertilizers</a:t>
            </a:r>
            <a:r>
              <a:rPr lang="fr-FR" dirty="0"/>
              <a:t>,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track</a:t>
            </a:r>
            <a:r>
              <a:rPr lang="fr-FR" dirty="0"/>
              <a:t> </a:t>
            </a:r>
            <a:r>
              <a:rPr lang="fr-FR" dirty="0" err="1"/>
              <a:t>weather</a:t>
            </a:r>
            <a:r>
              <a:rPr lang="fr-FR" dirty="0"/>
              <a:t> and </a:t>
            </a:r>
            <a:r>
              <a:rPr lang="fr-FR" dirty="0" err="1"/>
              <a:t>estimate</a:t>
            </a:r>
            <a:r>
              <a:rPr lang="fr-FR" dirty="0"/>
              <a:t> </a:t>
            </a:r>
            <a:r>
              <a:rPr lang="fr-FR" dirty="0" err="1"/>
              <a:t>yields</a:t>
            </a:r>
            <a:r>
              <a:rPr lang="fr-FR" dirty="0"/>
              <a:t>,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the data and </a:t>
            </a:r>
            <a:r>
              <a:rPr lang="fr-FR" dirty="0" err="1"/>
              <a:t>analyze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for prompt action.</a:t>
            </a:r>
          </a:p>
          <a:p>
            <a:r>
              <a:rPr lang="fr-FR" dirty="0"/>
              <a:t>Bank of </a:t>
            </a:r>
            <a:r>
              <a:rPr lang="fr-FR" dirty="0" err="1"/>
              <a:t>America</a:t>
            </a:r>
            <a:r>
              <a:rPr lang="fr-FR" dirty="0"/>
              <a:t> Merrill Lynch </a:t>
            </a:r>
            <a:r>
              <a:rPr lang="fr-FR" dirty="0" err="1"/>
              <a:t>projects</a:t>
            </a:r>
            <a:r>
              <a:rPr lang="fr-FR" dirty="0"/>
              <a:t> agriculture to </a:t>
            </a:r>
            <a:r>
              <a:rPr lang="fr-FR" dirty="0" err="1"/>
              <a:t>make</a:t>
            </a:r>
            <a:r>
              <a:rPr lang="fr-FR" dirty="0"/>
              <a:t> up </a:t>
            </a:r>
            <a:r>
              <a:rPr lang="fr-FR" dirty="0" err="1"/>
              <a:t>almost</a:t>
            </a:r>
            <a:r>
              <a:rPr lang="fr-FR" dirty="0"/>
              <a:t> 80 percent of the commercial drone </a:t>
            </a:r>
            <a:r>
              <a:rPr lang="fr-FR" dirty="0" err="1"/>
              <a:t>market</a:t>
            </a:r>
            <a:r>
              <a:rPr lang="fr-FR" dirty="0"/>
              <a:t> in the future,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potential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$82 billion </a:t>
            </a:r>
            <a:r>
              <a:rPr lang="fr-FR" dirty="0" err="1"/>
              <a:t>worth</a:t>
            </a:r>
            <a:r>
              <a:rPr lang="fr-FR" dirty="0"/>
              <a:t> of </a:t>
            </a:r>
            <a:r>
              <a:rPr lang="fr-FR" dirty="0" err="1"/>
              <a:t>economic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 in the U.S. </a:t>
            </a:r>
            <a:r>
              <a:rPr lang="fr-FR" dirty="0" err="1"/>
              <a:t>between</a:t>
            </a:r>
            <a:r>
              <a:rPr lang="fr-FR" dirty="0"/>
              <a:t> 2015 and 2025.</a:t>
            </a:r>
          </a:p>
          <a:p>
            <a:r>
              <a:rPr lang="fr-FR" dirty="0"/>
              <a:t>Goldman Sachs </a:t>
            </a:r>
            <a:r>
              <a:rPr lang="fr-FR" dirty="0" err="1"/>
              <a:t>predicts</a:t>
            </a:r>
            <a:r>
              <a:rPr lang="fr-FR" dirty="0"/>
              <a:t> the agriculture </a:t>
            </a:r>
            <a:r>
              <a:rPr lang="fr-FR" dirty="0" err="1"/>
              <a:t>sector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the </a:t>
            </a:r>
            <a:r>
              <a:rPr lang="fr-FR" dirty="0" err="1"/>
              <a:t>largest</a:t>
            </a:r>
            <a:r>
              <a:rPr lang="fr-FR" dirty="0"/>
              <a:t> user of drones in the U.S. and the second </a:t>
            </a:r>
            <a:r>
              <a:rPr lang="fr-FR" dirty="0" err="1"/>
              <a:t>largest</a:t>
            </a:r>
            <a:r>
              <a:rPr lang="fr-FR" dirty="0"/>
              <a:t> in the world in the </a:t>
            </a:r>
            <a:r>
              <a:rPr lang="fr-FR" dirty="0" err="1"/>
              <a:t>next</a:t>
            </a:r>
            <a:r>
              <a:rPr lang="fr-FR" dirty="0"/>
              <a:t> five </a:t>
            </a:r>
            <a:r>
              <a:rPr lang="fr-FR" dirty="0" err="1"/>
              <a:t>years</a:t>
            </a:r>
            <a:r>
              <a:rPr lang="fr-FR" dirty="0"/>
              <a:t>.</a:t>
            </a:r>
          </a:p>
          <a:p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Markets</a:t>
            </a:r>
            <a:r>
              <a:rPr lang="fr-FR" dirty="0"/>
              <a:t> and </a:t>
            </a:r>
            <a:r>
              <a:rPr lang="fr-FR" dirty="0" err="1"/>
              <a:t>Markets</a:t>
            </a:r>
            <a:r>
              <a:rPr lang="fr-FR" dirty="0"/>
              <a:t> </a:t>
            </a:r>
            <a:r>
              <a:rPr lang="fr-FR" dirty="0" err="1"/>
              <a:t>estimates</a:t>
            </a:r>
            <a:r>
              <a:rPr lang="fr-FR" dirty="0"/>
              <a:t> the agricultural drone </a:t>
            </a:r>
            <a:r>
              <a:rPr lang="fr-FR" dirty="0" err="1"/>
              <a:t>market</a:t>
            </a:r>
            <a:r>
              <a:rPr lang="fr-FR" dirty="0"/>
              <a:t> to </a:t>
            </a:r>
            <a:r>
              <a:rPr lang="fr-FR" dirty="0" err="1"/>
              <a:t>grow</a:t>
            </a:r>
            <a:r>
              <a:rPr lang="fr-FR" dirty="0"/>
              <a:t> at a </a:t>
            </a:r>
            <a:r>
              <a:rPr lang="fr-FR" dirty="0" err="1"/>
              <a:t>compounded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rate of 30 percent </a:t>
            </a:r>
            <a:r>
              <a:rPr lang="fr-FR" dirty="0" err="1"/>
              <a:t>through</a:t>
            </a:r>
            <a:r>
              <a:rPr lang="fr-FR" dirty="0"/>
              <a:t> 2022.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</p:txBody>
      </p:sp>
      <p:pic>
        <p:nvPicPr>
          <p:cNvPr id="6" name="Imag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20" y="2460226"/>
            <a:ext cx="5053325" cy="305305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20" y="1330684"/>
            <a:ext cx="5053326" cy="9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AGRICULTURE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39111" y="1323647"/>
            <a:ext cx="5578366" cy="525309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Reveal</a:t>
            </a:r>
            <a:r>
              <a:rPr lang="fr-FR" dirty="0" smtClean="0"/>
              <a:t> </a:t>
            </a:r>
            <a:r>
              <a:rPr lang="fr-FR" dirty="0"/>
              <a:t>patterns </a:t>
            </a:r>
            <a:r>
              <a:rPr lang="fr-FR" dirty="0" err="1"/>
              <a:t>that</a:t>
            </a:r>
            <a:r>
              <a:rPr lang="fr-FR" dirty="0"/>
              <a:t> expose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irrigation </a:t>
            </a:r>
            <a:r>
              <a:rPr lang="fr-FR" dirty="0" err="1"/>
              <a:t>problems</a:t>
            </a:r>
            <a:r>
              <a:rPr lang="fr-FR" dirty="0"/>
              <a:t> to </a:t>
            </a:r>
            <a:r>
              <a:rPr lang="fr-FR" dirty="0" err="1"/>
              <a:t>soil</a:t>
            </a:r>
            <a:r>
              <a:rPr lang="fr-FR" dirty="0"/>
              <a:t> variation and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pest</a:t>
            </a:r>
            <a:r>
              <a:rPr lang="fr-FR" dirty="0"/>
              <a:t> and </a:t>
            </a:r>
            <a:r>
              <a:rPr lang="fr-FR" dirty="0" err="1"/>
              <a:t>fungal</a:t>
            </a:r>
            <a:r>
              <a:rPr lang="fr-FR" dirty="0"/>
              <a:t> </a:t>
            </a:r>
            <a:r>
              <a:rPr lang="fr-FR" dirty="0" smtClean="0"/>
              <a:t>infestations.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multispectral</a:t>
            </a:r>
            <a:r>
              <a:rPr lang="fr-FR" dirty="0" smtClean="0"/>
              <a:t> </a:t>
            </a:r>
            <a:r>
              <a:rPr lang="fr-FR" dirty="0"/>
              <a:t>images, </a:t>
            </a:r>
            <a:r>
              <a:rPr lang="fr-FR" dirty="0" err="1"/>
              <a:t>capturing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infrared</a:t>
            </a:r>
            <a:r>
              <a:rPr lang="fr-FR" dirty="0"/>
              <a:t> as </a:t>
            </a:r>
            <a:r>
              <a:rPr lang="fr-FR" dirty="0" err="1"/>
              <a:t>well</a:t>
            </a:r>
            <a:r>
              <a:rPr lang="fr-FR" dirty="0"/>
              <a:t> as the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spectrum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combined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view</a:t>
            </a:r>
            <a:r>
              <a:rPr lang="fr-FR" dirty="0"/>
              <a:t> of the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highlights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healthy</a:t>
            </a:r>
            <a:r>
              <a:rPr lang="fr-FR" dirty="0"/>
              <a:t> and </a:t>
            </a:r>
            <a:r>
              <a:rPr lang="fr-FR" dirty="0" err="1" smtClean="0"/>
              <a:t>distressed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A drone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 a </a:t>
            </a:r>
            <a:r>
              <a:rPr lang="fr-FR" dirty="0" err="1"/>
              <a:t>crop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week</a:t>
            </a:r>
            <a:r>
              <a:rPr lang="fr-FR" dirty="0"/>
              <a:t>,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day</a:t>
            </a:r>
            <a:r>
              <a:rPr lang="fr-FR" dirty="0"/>
              <a:t>, or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hour</a:t>
            </a:r>
            <a:r>
              <a:rPr lang="fr-FR" dirty="0"/>
              <a:t>. </a:t>
            </a:r>
            <a:r>
              <a:rPr lang="fr-FR" dirty="0" err="1"/>
              <a:t>Combined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 time-</a:t>
            </a:r>
            <a:r>
              <a:rPr lang="fr-FR" dirty="0" err="1"/>
              <a:t>series</a:t>
            </a:r>
            <a:r>
              <a:rPr lang="fr-FR" dirty="0"/>
              <a:t> animation,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imagery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show changes in the </a:t>
            </a:r>
            <a:r>
              <a:rPr lang="fr-FR" dirty="0" err="1"/>
              <a:t>crop</a:t>
            </a:r>
            <a:r>
              <a:rPr lang="fr-FR" dirty="0"/>
              <a:t>, </a:t>
            </a:r>
            <a:r>
              <a:rPr lang="fr-FR" dirty="0" err="1"/>
              <a:t>revealing</a:t>
            </a:r>
            <a:r>
              <a:rPr lang="fr-FR" dirty="0"/>
              <a:t> trouble spots or </a:t>
            </a:r>
            <a:r>
              <a:rPr lang="fr-FR" dirty="0" err="1"/>
              <a:t>opportunities</a:t>
            </a:r>
            <a:r>
              <a:rPr lang="fr-FR" dirty="0"/>
              <a:t> for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crop</a:t>
            </a:r>
            <a:r>
              <a:rPr lang="fr-FR" dirty="0"/>
              <a:t> management.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6" y="3931407"/>
            <a:ext cx="4289728" cy="2645332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6" y="1119351"/>
            <a:ext cx="4255459" cy="26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IMPACT ON ENVIRONMENT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517" y="1557611"/>
            <a:ext cx="5909441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 smtClean="0"/>
              <a:t>emissions</a:t>
            </a:r>
            <a:r>
              <a:rPr lang="fr-FR" dirty="0" smtClean="0"/>
              <a:t>: Commercial Drone do </a:t>
            </a:r>
            <a:r>
              <a:rPr lang="fr-FR" dirty="0"/>
              <a:t>not </a:t>
            </a:r>
            <a:r>
              <a:rPr lang="fr-FR" dirty="0" err="1"/>
              <a:t>produce</a:t>
            </a:r>
            <a:r>
              <a:rPr lang="fr-FR" dirty="0"/>
              <a:t> the high </a:t>
            </a:r>
            <a:r>
              <a:rPr lang="fr-FR" dirty="0" err="1"/>
              <a:t>levels</a:t>
            </a:r>
            <a:r>
              <a:rPr lang="fr-FR" dirty="0"/>
              <a:t> of CO</a:t>
            </a:r>
            <a:r>
              <a:rPr lang="fr-FR" baseline="30000" dirty="0"/>
              <a:t>2</a:t>
            </a:r>
            <a:r>
              <a:rPr lang="fr-FR" dirty="0"/>
              <a:t> 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/>
              <a:t>planes and </a:t>
            </a:r>
            <a:r>
              <a:rPr lang="fr-FR" dirty="0" err="1"/>
              <a:t>helicopters</a:t>
            </a:r>
            <a:r>
              <a:rPr lang="fr-FR" dirty="0"/>
              <a:t>. This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 more </a:t>
            </a:r>
            <a:r>
              <a:rPr lang="fr-FR" dirty="0" err="1"/>
              <a:t>environmentally</a:t>
            </a:r>
            <a:r>
              <a:rPr lang="fr-FR" dirty="0"/>
              <a:t> </a:t>
            </a:r>
            <a:r>
              <a:rPr lang="fr-FR" dirty="0" err="1"/>
              <a:t>friendly</a:t>
            </a:r>
            <a:r>
              <a:rPr lang="fr-FR" dirty="0"/>
              <a:t> </a:t>
            </a:r>
            <a:r>
              <a:rPr lang="fr-FR" dirty="0" smtClean="0"/>
              <a:t>alternative. 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Environmental</a:t>
            </a:r>
            <a:r>
              <a:rPr lang="fr-FR" dirty="0"/>
              <a:t> conservation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smtClean="0"/>
              <a:t>: </a:t>
            </a:r>
            <a:r>
              <a:rPr lang="fr-FR" dirty="0" err="1" smtClean="0"/>
              <a:t>Ideal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environmental</a:t>
            </a:r>
            <a:r>
              <a:rPr lang="fr-FR" dirty="0"/>
              <a:t> observation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monitoring and </a:t>
            </a:r>
            <a:r>
              <a:rPr lang="fr-FR" dirty="0" err="1"/>
              <a:t>mapping</a:t>
            </a:r>
            <a:r>
              <a:rPr lang="fr-FR" dirty="0"/>
              <a:t>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landscapes</a:t>
            </a:r>
            <a:r>
              <a:rPr lang="fr-FR" dirty="0"/>
              <a:t> to </a:t>
            </a:r>
            <a:r>
              <a:rPr lang="fr-FR" dirty="0" err="1"/>
              <a:t>tracking</a:t>
            </a:r>
            <a:r>
              <a:rPr lang="fr-FR" dirty="0"/>
              <a:t> animal migration </a:t>
            </a:r>
            <a:r>
              <a:rPr lang="fr-FR" dirty="0" smtClean="0"/>
              <a:t>patterns.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smtClean="0"/>
              <a:t>:The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smtClean="0"/>
              <a:t>drones </a:t>
            </a:r>
            <a:r>
              <a:rPr lang="fr-FR" dirty="0"/>
              <a:t>for a </a:t>
            </a:r>
            <a:r>
              <a:rPr lang="fr-FR" dirty="0" err="1"/>
              <a:t>huge</a:t>
            </a:r>
            <a:r>
              <a:rPr lang="fr-FR" dirty="0"/>
              <a:t> range of applications </a:t>
            </a:r>
            <a:r>
              <a:rPr lang="fr-FR" dirty="0" err="1"/>
              <a:t>such</a:t>
            </a:r>
            <a:r>
              <a:rPr lang="fr-FR" dirty="0"/>
              <a:t> as monitoring pipelines, </a:t>
            </a:r>
            <a:r>
              <a:rPr lang="fr-FR" dirty="0" err="1"/>
              <a:t>wind</a:t>
            </a:r>
            <a:r>
              <a:rPr lang="fr-FR" dirty="0"/>
              <a:t> turbines and </a:t>
            </a:r>
            <a:r>
              <a:rPr lang="fr-FR" dirty="0" err="1"/>
              <a:t>solar</a:t>
            </a:r>
            <a:r>
              <a:rPr lang="fr-FR" dirty="0"/>
              <a:t> </a:t>
            </a:r>
            <a:r>
              <a:rPr lang="fr-FR" dirty="0" err="1"/>
              <a:t>farms</a:t>
            </a:r>
            <a:r>
              <a:rPr lang="fr-FR" dirty="0"/>
              <a:t>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64" y="722695"/>
            <a:ext cx="4692979" cy="3061686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63" y="3784381"/>
            <a:ext cx="4692979" cy="29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IMPACT ON HEALTH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9468" y="1325563"/>
            <a:ext cx="5937031" cy="4351338"/>
          </a:xfrm>
        </p:spPr>
        <p:txBody>
          <a:bodyPr>
            <a:normAutofit fontScale="92500"/>
          </a:bodyPr>
          <a:lstStyle/>
          <a:p>
            <a:r>
              <a:rPr lang="fr-FR" dirty="0" err="1" smtClean="0"/>
              <a:t>December</a:t>
            </a:r>
            <a:r>
              <a:rPr lang="fr-FR" dirty="0" smtClean="0"/>
              <a:t> 2016, </a:t>
            </a:r>
            <a:r>
              <a:rPr lang="fr-FR" dirty="0"/>
              <a:t>Johns Hopkins </a:t>
            </a:r>
            <a:r>
              <a:rPr lang="fr-FR" dirty="0" err="1"/>
              <a:t>University</a:t>
            </a:r>
            <a:r>
              <a:rPr lang="fr-FR" dirty="0"/>
              <a:t> </a:t>
            </a:r>
            <a:r>
              <a:rPr lang="fr-FR" dirty="0" err="1"/>
              <a:t>transported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amounts</a:t>
            </a:r>
            <a:r>
              <a:rPr lang="fr-FR" dirty="0"/>
              <a:t> of </a:t>
            </a:r>
            <a:r>
              <a:rPr lang="fr-FR" dirty="0" err="1"/>
              <a:t>blood</a:t>
            </a:r>
            <a:r>
              <a:rPr lang="fr-FR" dirty="0"/>
              <a:t> by </a:t>
            </a:r>
            <a:r>
              <a:rPr lang="fr-FR" dirty="0" err="1"/>
              <a:t>flying</a:t>
            </a:r>
            <a:r>
              <a:rPr lang="fr-FR" dirty="0"/>
              <a:t> machine and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unpacked</a:t>
            </a:r>
            <a:r>
              <a:rPr lang="fr-FR" dirty="0"/>
              <a:t> at the destination, the </a:t>
            </a:r>
            <a:r>
              <a:rPr lang="fr-FR" dirty="0" err="1"/>
              <a:t>delivery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usable for transfusions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pPr fontAlgn="base"/>
            <a:r>
              <a:rPr lang="fr-FR" dirty="0" smtClean="0"/>
              <a:t>May 2016, </a:t>
            </a:r>
            <a:r>
              <a:rPr lang="fr-FR" dirty="0" err="1" smtClean="0"/>
              <a:t>Zipline’s</a:t>
            </a:r>
            <a:r>
              <a:rPr lang="fr-FR" dirty="0" smtClean="0"/>
              <a:t> drones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deliver</a:t>
            </a:r>
            <a:r>
              <a:rPr lang="fr-FR" dirty="0"/>
              <a:t> </a:t>
            </a:r>
            <a:r>
              <a:rPr lang="fr-FR" dirty="0" err="1"/>
              <a:t>blood</a:t>
            </a:r>
            <a:r>
              <a:rPr lang="fr-FR" dirty="0"/>
              <a:t>, plasma, and coagulants to </a:t>
            </a:r>
            <a:r>
              <a:rPr lang="fr-FR" dirty="0" err="1"/>
              <a:t>hospitals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rural western Rwanda, </a:t>
            </a:r>
            <a:r>
              <a:rPr lang="fr-FR" dirty="0" err="1"/>
              <a:t>helping</a:t>
            </a:r>
            <a:r>
              <a:rPr lang="fr-FR" dirty="0"/>
              <a:t> to </a:t>
            </a:r>
            <a:r>
              <a:rPr lang="fr-FR" dirty="0" err="1"/>
              <a:t>cut</a:t>
            </a:r>
            <a:r>
              <a:rPr lang="fr-FR" dirty="0"/>
              <a:t> </a:t>
            </a:r>
            <a:r>
              <a:rPr lang="fr-FR" dirty="0" err="1"/>
              <a:t>waiting</a:t>
            </a:r>
            <a:r>
              <a:rPr lang="fr-FR" dirty="0"/>
              <a:t> times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 to minutes.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62" y="1234733"/>
            <a:ext cx="4417765" cy="2347114"/>
          </a:xfrm>
          <a:prstGeom prst="rect">
            <a:avLst/>
          </a:prstGeo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62" y="3909847"/>
            <a:ext cx="4417765" cy="27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err="1" smtClean="0"/>
              <a:t>UAVs</a:t>
            </a:r>
            <a:r>
              <a:rPr lang="fr-FR" dirty="0" smtClean="0"/>
              <a:t> CONFIGURATION TYPE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49" y="1098960"/>
            <a:ext cx="7721371" cy="5490137"/>
          </a:xfrm>
        </p:spPr>
      </p:pic>
    </p:spTree>
    <p:extLst>
      <p:ext uri="{BB962C8B-B14F-4D97-AF65-F5344CB8AC3E}">
        <p14:creationId xmlns:p14="http://schemas.microsoft.com/office/powerpoint/2010/main" val="19488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HEALTH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124" y="1620673"/>
            <a:ext cx="4632434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year</a:t>
            </a:r>
            <a:r>
              <a:rPr lang="fr-FR" dirty="0"/>
              <a:t> </a:t>
            </a:r>
            <a:r>
              <a:rPr lang="fr-FR" dirty="0" err="1"/>
              <a:t>nearly</a:t>
            </a:r>
            <a:r>
              <a:rPr lang="fr-FR" dirty="0"/>
              <a:t> a million people in Europe </a:t>
            </a:r>
            <a:r>
              <a:rPr lang="fr-FR" dirty="0" err="1"/>
              <a:t>suffer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cardiac</a:t>
            </a:r>
            <a:r>
              <a:rPr lang="fr-FR" dirty="0"/>
              <a:t> </a:t>
            </a:r>
            <a:r>
              <a:rPr lang="fr-FR" dirty="0" err="1"/>
              <a:t>arrest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 </a:t>
            </a:r>
            <a:r>
              <a:rPr lang="fr-FR" dirty="0" err="1"/>
              <a:t>mere</a:t>
            </a:r>
            <a:r>
              <a:rPr lang="fr-FR" dirty="0"/>
              <a:t> 8% survives due to slow </a:t>
            </a:r>
            <a:r>
              <a:rPr lang="fr-FR" dirty="0" err="1"/>
              <a:t>response</a:t>
            </a:r>
            <a:r>
              <a:rPr lang="fr-FR" dirty="0"/>
              <a:t> times of emergency services.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/>
              <a:t>ambulance-drone </a:t>
            </a:r>
            <a:r>
              <a:rPr lang="fr-FR" dirty="0" err="1"/>
              <a:t>is</a:t>
            </a:r>
            <a:r>
              <a:rPr lang="fr-FR" dirty="0"/>
              <a:t> capable of </a:t>
            </a:r>
            <a:r>
              <a:rPr lang="fr-FR" dirty="0" err="1"/>
              <a:t>saving</a:t>
            </a:r>
            <a:r>
              <a:rPr lang="fr-FR" dirty="0"/>
              <a:t> </a:t>
            </a:r>
            <a:r>
              <a:rPr lang="fr-FR" dirty="0" err="1"/>
              <a:t>lives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an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defibrillator</a:t>
            </a:r>
            <a:r>
              <a:rPr lang="fr-FR" dirty="0"/>
              <a:t>. The goal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emergency infrastructure </a:t>
            </a:r>
            <a:r>
              <a:rPr lang="fr-FR" dirty="0" err="1"/>
              <a:t>with</a:t>
            </a:r>
            <a:r>
              <a:rPr lang="fr-FR" dirty="0"/>
              <a:t> a network of drones.</a:t>
            </a:r>
          </a:p>
        </p:txBody>
      </p:sp>
      <p:pic>
        <p:nvPicPr>
          <p:cNvPr id="8" name="Image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34" y="1620673"/>
            <a:ext cx="5557986" cy="34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2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HUMANITARIAN AID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4289" y="1325563"/>
            <a:ext cx="6689835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Typhoon</a:t>
            </a:r>
            <a:r>
              <a:rPr lang="fr-FR" dirty="0"/>
              <a:t> </a:t>
            </a:r>
            <a:r>
              <a:rPr lang="fr-FR" dirty="0" err="1"/>
              <a:t>Hagupit</a:t>
            </a:r>
            <a:r>
              <a:rPr lang="fr-FR" dirty="0"/>
              <a:t> hit the Philippines in </a:t>
            </a:r>
            <a:r>
              <a:rPr lang="fr-FR" dirty="0" err="1"/>
              <a:t>December</a:t>
            </a:r>
            <a:r>
              <a:rPr lang="fr-FR" dirty="0"/>
              <a:t> 2014, </a:t>
            </a:r>
            <a:r>
              <a:rPr lang="fr-FR" dirty="0" err="1"/>
              <a:t>Aeryon</a:t>
            </a:r>
            <a:r>
              <a:rPr lang="fr-FR" dirty="0"/>
              <a:t> </a:t>
            </a:r>
            <a:r>
              <a:rPr lang="fr-FR" dirty="0" err="1"/>
              <a:t>Labs</a:t>
            </a:r>
            <a:r>
              <a:rPr lang="fr-FR" dirty="0"/>
              <a:t> </a:t>
            </a:r>
            <a:r>
              <a:rPr lang="fr-FR" dirty="0" err="1"/>
              <a:t>offered</a:t>
            </a:r>
            <a:r>
              <a:rPr lang="fr-FR" dirty="0"/>
              <a:t> a drone to </a:t>
            </a:r>
            <a:r>
              <a:rPr lang="fr-FR" dirty="0" err="1"/>
              <a:t>disaster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</a:t>
            </a:r>
            <a:r>
              <a:rPr lang="fr-FR" dirty="0" err="1"/>
              <a:t>charity</a:t>
            </a:r>
            <a:r>
              <a:rPr lang="fr-FR" dirty="0"/>
              <a:t>, </a:t>
            </a:r>
            <a:r>
              <a:rPr lang="fr-FR" dirty="0" smtClean="0"/>
              <a:t>Global </a:t>
            </a:r>
            <a:r>
              <a:rPr lang="fr-FR" dirty="0" err="1" smtClean="0"/>
              <a:t>medic</a:t>
            </a:r>
            <a:r>
              <a:rPr lang="fr-FR" dirty="0" smtClean="0"/>
              <a:t>. </a:t>
            </a:r>
            <a:r>
              <a:rPr lang="fr-FR" dirty="0" err="1"/>
              <a:t>Using</a:t>
            </a:r>
            <a:r>
              <a:rPr lang="fr-FR" dirty="0"/>
              <a:t> the drone, Global </a:t>
            </a:r>
            <a:r>
              <a:rPr lang="fr-FR" dirty="0" err="1"/>
              <a:t>Medic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able to capture a </a:t>
            </a:r>
            <a:r>
              <a:rPr lang="fr-FR" dirty="0" err="1"/>
              <a:t>series</a:t>
            </a:r>
            <a:r>
              <a:rPr lang="fr-FR" dirty="0"/>
              <a:t> of images to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map</a:t>
            </a:r>
            <a:r>
              <a:rPr lang="fr-FR" dirty="0"/>
              <a:t> of the </a:t>
            </a:r>
            <a:r>
              <a:rPr lang="fr-FR" dirty="0" err="1"/>
              <a:t>affected</a:t>
            </a:r>
            <a:r>
              <a:rPr lang="fr-FR" dirty="0"/>
              <a:t> area and help </a:t>
            </a:r>
            <a:r>
              <a:rPr lang="fr-FR" dirty="0" err="1"/>
              <a:t>response</a:t>
            </a:r>
            <a:r>
              <a:rPr lang="fr-FR" dirty="0"/>
              <a:t> teams focus </a:t>
            </a:r>
            <a:r>
              <a:rPr lang="fr-FR" dirty="0" err="1"/>
              <a:t>their</a:t>
            </a:r>
            <a:r>
              <a:rPr lang="fr-FR" dirty="0"/>
              <a:t> relief efforts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After</a:t>
            </a:r>
            <a:r>
              <a:rPr lang="fr-FR" dirty="0" smtClean="0"/>
              <a:t> the 2015 </a:t>
            </a:r>
            <a:r>
              <a:rPr lang="fr-FR" dirty="0" err="1" smtClean="0"/>
              <a:t>earthquake</a:t>
            </a:r>
            <a:r>
              <a:rPr lang="fr-FR" dirty="0" smtClean="0"/>
              <a:t> in </a:t>
            </a:r>
            <a:r>
              <a:rPr lang="fr-FR" dirty="0" err="1" smtClean="0"/>
              <a:t>Nepal</a:t>
            </a:r>
            <a:r>
              <a:rPr lang="fr-FR" dirty="0" smtClean="0"/>
              <a:t>, </a:t>
            </a:r>
            <a:r>
              <a:rPr lang="fr-FR" dirty="0"/>
              <a:t>DJI and </a:t>
            </a:r>
            <a:r>
              <a:rPr lang="fr-FR" dirty="0" smtClean="0"/>
              <a:t>Pix4D’s </a:t>
            </a:r>
            <a:r>
              <a:rPr lang="fr-FR" dirty="0" err="1" smtClean="0"/>
              <a:t>Intent</a:t>
            </a:r>
            <a:r>
              <a:rPr lang="fr-FR" dirty="0" smtClean="0"/>
              <a:t> </a:t>
            </a:r>
            <a:r>
              <a:rPr lang="fr-FR" dirty="0"/>
              <a:t>of building a </a:t>
            </a:r>
            <a:r>
              <a:rPr lang="fr-FR" dirty="0" err="1"/>
              <a:t>community</a:t>
            </a:r>
            <a:r>
              <a:rPr lang="fr-FR" dirty="0"/>
              <a:t> of </a:t>
            </a:r>
            <a:r>
              <a:rPr lang="fr-FR" dirty="0" err="1"/>
              <a:t>Nepali</a:t>
            </a:r>
            <a:r>
              <a:rPr lang="fr-FR" dirty="0"/>
              <a:t> UAV </a:t>
            </a:r>
            <a:r>
              <a:rPr lang="fr-FR" dirty="0" err="1"/>
              <a:t>operators</a:t>
            </a:r>
            <a:r>
              <a:rPr lang="fr-FR" dirty="0"/>
              <a:t> </a:t>
            </a:r>
            <a:r>
              <a:rPr lang="fr-FR" dirty="0" err="1"/>
              <a:t>skilled</a:t>
            </a:r>
            <a:r>
              <a:rPr lang="fr-FR" dirty="0"/>
              <a:t> in </a:t>
            </a:r>
            <a:r>
              <a:rPr lang="fr-FR" dirty="0" err="1"/>
              <a:t>imagery</a:t>
            </a:r>
            <a:r>
              <a:rPr lang="fr-FR" dirty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to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38" y="1325563"/>
            <a:ext cx="3995601" cy="2468273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38" y="4004441"/>
            <a:ext cx="3958112" cy="246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9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SECURITY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15898" y="1325563"/>
            <a:ext cx="47611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/>
              <a:t>Law </a:t>
            </a:r>
            <a:r>
              <a:rPr lang="fr-FR" sz="2200" dirty="0" err="1"/>
              <a:t>enforcement</a:t>
            </a:r>
            <a:r>
              <a:rPr lang="fr-FR" sz="2200" dirty="0"/>
              <a:t> </a:t>
            </a:r>
            <a:r>
              <a:rPr lang="fr-FR" sz="2200" dirty="0" err="1"/>
              <a:t>organizations</a:t>
            </a:r>
            <a:r>
              <a:rPr lang="fr-FR" sz="2200" dirty="0"/>
              <a:t> are </a:t>
            </a:r>
            <a:r>
              <a:rPr lang="fr-FR" sz="2200" dirty="0" err="1"/>
              <a:t>using</a:t>
            </a:r>
            <a:r>
              <a:rPr lang="fr-FR" sz="2200" dirty="0"/>
              <a:t> drones more </a:t>
            </a:r>
            <a:r>
              <a:rPr lang="fr-FR" sz="2200" dirty="0" err="1"/>
              <a:t>than</a:t>
            </a:r>
            <a:r>
              <a:rPr lang="fr-FR" sz="2200" dirty="0"/>
              <a:t> </a:t>
            </a:r>
            <a:r>
              <a:rPr lang="fr-FR" sz="2200" dirty="0" err="1"/>
              <a:t>ever</a:t>
            </a:r>
            <a:r>
              <a:rPr lang="fr-FR" sz="2200" dirty="0"/>
              <a:t>. 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Companies</a:t>
            </a:r>
            <a:r>
              <a:rPr lang="fr-FR" sz="2200" dirty="0" smtClean="0"/>
              <a:t> </a:t>
            </a:r>
            <a:r>
              <a:rPr lang="fr-FR" sz="2200" dirty="0"/>
              <a:t>have </a:t>
            </a:r>
            <a:r>
              <a:rPr lang="fr-FR" sz="2200" dirty="0" err="1"/>
              <a:t>found</a:t>
            </a:r>
            <a:r>
              <a:rPr lang="fr-FR" sz="2200" dirty="0"/>
              <a:t> </a:t>
            </a:r>
            <a:r>
              <a:rPr lang="fr-FR" sz="2200" dirty="0" err="1"/>
              <a:t>ways</a:t>
            </a:r>
            <a:r>
              <a:rPr lang="fr-FR" sz="2200" dirty="0"/>
              <a:t> to </a:t>
            </a:r>
            <a:r>
              <a:rPr lang="fr-FR" sz="2200" dirty="0" err="1"/>
              <a:t>modify</a:t>
            </a:r>
            <a:r>
              <a:rPr lang="fr-FR" sz="2200" dirty="0"/>
              <a:t> </a:t>
            </a:r>
            <a:r>
              <a:rPr lang="fr-FR" sz="2200" dirty="0" err="1"/>
              <a:t>both</a:t>
            </a:r>
            <a:r>
              <a:rPr lang="fr-FR" sz="2200" dirty="0"/>
              <a:t> consumer and </a:t>
            </a:r>
            <a:r>
              <a:rPr lang="fr-FR" sz="2200" dirty="0" err="1"/>
              <a:t>military</a:t>
            </a:r>
            <a:r>
              <a:rPr lang="fr-FR" sz="2200" dirty="0"/>
              <a:t> drones for police use. 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Drones </a:t>
            </a:r>
            <a:r>
              <a:rPr lang="fr-FR" sz="2200" dirty="0" err="1"/>
              <a:t>could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used</a:t>
            </a:r>
            <a:r>
              <a:rPr lang="fr-FR" sz="2200" dirty="0"/>
              <a:t> </a:t>
            </a:r>
            <a:r>
              <a:rPr lang="fr-FR" sz="2200" dirty="0" err="1"/>
              <a:t>during</a:t>
            </a:r>
            <a:r>
              <a:rPr lang="fr-FR" sz="2200" dirty="0"/>
              <a:t> </a:t>
            </a:r>
            <a:r>
              <a:rPr lang="fr-FR" sz="2200" dirty="0" err="1" smtClean="0"/>
              <a:t>riots</a:t>
            </a:r>
            <a:r>
              <a:rPr lang="fr-FR" sz="2200" dirty="0" smtClean="0"/>
              <a:t>, </a:t>
            </a:r>
            <a:r>
              <a:rPr lang="fr-FR" sz="2200" dirty="0"/>
              <a:t>surveillance.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57" y="2644148"/>
            <a:ext cx="4388846" cy="20999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94" y="4883054"/>
            <a:ext cx="5245897" cy="177621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57" y="374413"/>
            <a:ext cx="4217373" cy="2196651"/>
          </a:xfrm>
          <a:prstGeom prst="rect">
            <a:avLst/>
          </a:prstGeom>
        </p:spPr>
      </p:pic>
      <p:pic>
        <p:nvPicPr>
          <p:cNvPr id="12" name="Image 11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4" y="3982874"/>
            <a:ext cx="4154509" cy="26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2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45" y="1199219"/>
            <a:ext cx="7689441" cy="4757027"/>
          </a:xfrm>
        </p:spPr>
      </p:pic>
    </p:spTree>
    <p:extLst>
      <p:ext uri="{BB962C8B-B14F-4D97-AF65-F5344CB8AC3E}">
        <p14:creationId xmlns:p14="http://schemas.microsoft.com/office/powerpoint/2010/main" val="124164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err="1" smtClean="0"/>
              <a:t>UAVs</a:t>
            </a:r>
            <a:r>
              <a:rPr lang="fr-FR" dirty="0" smtClean="0"/>
              <a:t> CLASSIFICATION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5679" y="142806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err="1"/>
              <a:t>UAVs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fall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one of six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 smtClean="0"/>
              <a:t>categories</a:t>
            </a:r>
            <a:r>
              <a:rPr lang="fr-FR" dirty="0" smtClean="0"/>
              <a:t>: </a:t>
            </a:r>
          </a:p>
          <a:p>
            <a:pPr marL="0" indent="0">
              <a:buNone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Target </a:t>
            </a:r>
            <a:r>
              <a:rPr lang="fr-FR" dirty="0"/>
              <a:t>and </a:t>
            </a:r>
            <a:r>
              <a:rPr lang="fr-FR" dirty="0" err="1"/>
              <a:t>decoy</a:t>
            </a:r>
            <a:r>
              <a:rPr lang="fr-FR" dirty="0"/>
              <a:t> – </a:t>
            </a:r>
            <a:r>
              <a:rPr lang="fr-FR" dirty="0" err="1"/>
              <a:t>providing</a:t>
            </a:r>
            <a:r>
              <a:rPr lang="fr-FR" dirty="0"/>
              <a:t> </a:t>
            </a:r>
            <a:r>
              <a:rPr lang="fr-FR" dirty="0" err="1"/>
              <a:t>ground</a:t>
            </a:r>
            <a:r>
              <a:rPr lang="fr-FR" dirty="0"/>
              <a:t> and </a:t>
            </a:r>
            <a:r>
              <a:rPr lang="fr-FR" dirty="0" err="1"/>
              <a:t>aerial</a:t>
            </a:r>
            <a:r>
              <a:rPr lang="fr-FR" dirty="0"/>
              <a:t> </a:t>
            </a:r>
            <a:r>
              <a:rPr lang="fr-FR" dirty="0" err="1"/>
              <a:t>gunnery</a:t>
            </a:r>
            <a:r>
              <a:rPr lang="fr-FR" dirty="0"/>
              <a:t> a 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simulates</a:t>
            </a:r>
            <a:r>
              <a:rPr lang="fr-FR" dirty="0"/>
              <a:t> an </a:t>
            </a:r>
            <a:r>
              <a:rPr lang="fr-FR" dirty="0" err="1"/>
              <a:t>enemy</a:t>
            </a:r>
            <a:r>
              <a:rPr lang="fr-FR" dirty="0"/>
              <a:t> </a:t>
            </a:r>
            <a:r>
              <a:rPr lang="fr-FR" dirty="0" err="1"/>
              <a:t>aircraft</a:t>
            </a:r>
            <a:r>
              <a:rPr lang="fr-FR" dirty="0"/>
              <a:t> or </a:t>
            </a:r>
            <a:r>
              <a:rPr lang="fr-FR" dirty="0" smtClean="0"/>
              <a:t>missile.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Reconnaissance – </a:t>
            </a:r>
            <a:r>
              <a:rPr lang="fr-FR" dirty="0" err="1"/>
              <a:t>providing</a:t>
            </a:r>
            <a:r>
              <a:rPr lang="fr-FR" dirty="0"/>
              <a:t> </a:t>
            </a:r>
            <a:r>
              <a:rPr lang="fr-FR" dirty="0" err="1"/>
              <a:t>battlefield</a:t>
            </a:r>
            <a:r>
              <a:rPr lang="fr-FR" dirty="0"/>
              <a:t> </a:t>
            </a:r>
            <a:r>
              <a:rPr lang="fr-FR" dirty="0" smtClean="0"/>
              <a:t>intelligence.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Combat – </a:t>
            </a:r>
            <a:r>
              <a:rPr lang="fr-FR" dirty="0" err="1"/>
              <a:t>providing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</a:t>
            </a:r>
            <a:r>
              <a:rPr lang="fr-FR" dirty="0" err="1"/>
              <a:t>capability</a:t>
            </a:r>
            <a:r>
              <a:rPr lang="fr-FR" dirty="0"/>
              <a:t> for high-</a:t>
            </a:r>
            <a:r>
              <a:rPr lang="fr-FR" dirty="0" err="1"/>
              <a:t>risk</a:t>
            </a:r>
            <a:r>
              <a:rPr lang="fr-FR" dirty="0"/>
              <a:t> </a:t>
            </a:r>
            <a:r>
              <a:rPr lang="fr-FR" dirty="0" smtClean="0"/>
              <a:t>missions.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Logistics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err="1"/>
              <a:t>delivering</a:t>
            </a:r>
            <a:r>
              <a:rPr lang="fr-FR" dirty="0"/>
              <a:t> </a:t>
            </a:r>
            <a:r>
              <a:rPr lang="fr-FR" dirty="0" smtClean="0"/>
              <a:t>cargo.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/>
              <a:t>Research</a:t>
            </a:r>
            <a:r>
              <a:rPr lang="fr-FR" dirty="0"/>
              <a:t> and </a:t>
            </a:r>
            <a:r>
              <a:rPr lang="fr-FR" dirty="0" err="1"/>
              <a:t>development</a:t>
            </a:r>
            <a:r>
              <a:rPr lang="fr-FR" dirty="0"/>
              <a:t> – </a:t>
            </a:r>
            <a:r>
              <a:rPr lang="fr-FR" dirty="0" err="1"/>
              <a:t>improve</a:t>
            </a:r>
            <a:r>
              <a:rPr lang="fr-FR" dirty="0"/>
              <a:t> UAV </a:t>
            </a:r>
            <a:r>
              <a:rPr lang="fr-FR" dirty="0" smtClean="0"/>
              <a:t>technologies.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Civil and commercial </a:t>
            </a:r>
            <a:r>
              <a:rPr lang="fr-FR" dirty="0" err="1"/>
              <a:t>UAVs</a:t>
            </a:r>
            <a:r>
              <a:rPr lang="fr-FR" dirty="0"/>
              <a:t> – agriculture, </a:t>
            </a:r>
            <a:r>
              <a:rPr lang="fr-FR" dirty="0" err="1"/>
              <a:t>aerial</a:t>
            </a:r>
            <a:r>
              <a:rPr lang="fr-FR" dirty="0"/>
              <a:t> </a:t>
            </a:r>
            <a:r>
              <a:rPr lang="fr-FR" dirty="0" err="1"/>
              <a:t>photography</a:t>
            </a:r>
            <a:r>
              <a:rPr lang="fr-FR" dirty="0"/>
              <a:t>, data </a:t>
            </a:r>
            <a:r>
              <a:rPr lang="fr-FR" dirty="0" smtClean="0"/>
              <a:t>collection.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80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UAV BOOMING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1" y="1325563"/>
            <a:ext cx="10394941" cy="4964878"/>
          </a:xfrm>
        </p:spPr>
      </p:pic>
    </p:spTree>
    <p:extLst>
      <p:ext uri="{BB962C8B-B14F-4D97-AF65-F5344CB8AC3E}">
        <p14:creationId xmlns:p14="http://schemas.microsoft.com/office/powerpoint/2010/main" val="152083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UAV BOOMING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54" y="1185581"/>
            <a:ext cx="10505390" cy="5353987"/>
          </a:xfrm>
        </p:spPr>
      </p:pic>
    </p:spTree>
    <p:extLst>
      <p:ext uri="{BB962C8B-B14F-4D97-AF65-F5344CB8AC3E}">
        <p14:creationId xmlns:p14="http://schemas.microsoft.com/office/powerpoint/2010/main" val="21189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4199</TotalTime>
  <Words>2395</Words>
  <Application>Microsoft Macintosh PowerPoint</Application>
  <PresentationFormat>Grand écran</PresentationFormat>
  <Paragraphs>255</Paragraphs>
  <Slides>63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70" baseType="lpstr">
      <vt:lpstr>Brush Script MT</vt:lpstr>
      <vt:lpstr>Calibri</vt:lpstr>
      <vt:lpstr>Calibri Light</vt:lpstr>
      <vt:lpstr>Chalkduster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UAV, UAS, DRONES </vt:lpstr>
      <vt:lpstr>UAVs CONFIGURATION TYPE </vt:lpstr>
      <vt:lpstr>UAVs CLASSIFICATION </vt:lpstr>
      <vt:lpstr>UAV BOOMING </vt:lpstr>
      <vt:lpstr>UAV BOOMING</vt:lpstr>
      <vt:lpstr>DRONES COMPANY RANKING </vt:lpstr>
      <vt:lpstr>3D PRINTED DRONES</vt:lpstr>
      <vt:lpstr>INNOVATION AND DRONES </vt:lpstr>
      <vt:lpstr>MILITARY DRONES </vt:lpstr>
      <vt:lpstr>LA THEORIE DU DRONE </vt:lpstr>
      <vt:lpstr>THE PREDATOR </vt:lpstr>
      <vt:lpstr>CONSUMER DRONES </vt:lpstr>
      <vt:lpstr>COMERCIAL DRONES </vt:lpstr>
      <vt:lpstr>DELIVERY DRONES</vt:lpstr>
      <vt:lpstr>SOLAR DRONES </vt:lpstr>
      <vt:lpstr>BEYOND THE DRONE : EHang 184</vt:lpstr>
      <vt:lpstr>BEYOND THE DRONE : UBER  </vt:lpstr>
      <vt:lpstr>SECURITY ISSUE : CRASH AND TERRORISM </vt:lpstr>
      <vt:lpstr>PRIVACY ISSUE </vt:lpstr>
      <vt:lpstr>DRONE REGULATION </vt:lpstr>
      <vt:lpstr>Présentation PowerPoint</vt:lpstr>
      <vt:lpstr>BE SA CREATIVE AS AN INDIAN START-UP </vt:lpstr>
      <vt:lpstr>PARROT’s LESSONS </vt:lpstr>
      <vt:lpstr>INNOVATE : PARROT DISCO FPV ( First Person View ) </vt:lpstr>
      <vt:lpstr>ACQUISITION : PARROT, SenseFly, Pix4D, Ari </vt:lpstr>
      <vt:lpstr>DRONES COMPETITION:  THE UAE DRONES FOR GOOD AWARDS </vt:lpstr>
      <vt:lpstr>PITCH A DRONE FUND :  </vt:lpstr>
      <vt:lpstr>PITCH  A DRONE FUND </vt:lpstr>
      <vt:lpstr>AIRWARE COMERCIAL DRONE FUND  </vt:lpstr>
      <vt:lpstr>SKYFUND </vt:lpstr>
      <vt:lpstr>COMPETITIVE ADVANTAGE </vt:lpstr>
      <vt:lpstr>FOR YOUR BUSINESS : CHOOSE A PLATFORM</vt:lpstr>
      <vt:lpstr>PLATFORM AIRWARE</vt:lpstr>
      <vt:lpstr>Présentation PowerPoint</vt:lpstr>
      <vt:lpstr>DRONE VALUE </vt:lpstr>
      <vt:lpstr>IMPACT ON TRANSPORT </vt:lpstr>
      <vt:lpstr>IMPACT ON SUPPLY CHAIN </vt:lpstr>
      <vt:lpstr>IMPACT ON MANUFACTURING </vt:lpstr>
      <vt:lpstr>IMPACT ON DANGEROUS WORK </vt:lpstr>
      <vt:lpstr>IMPACT ON TELECOM INDUSTRY </vt:lpstr>
      <vt:lpstr>IMPACT ON E-COMMERCE : ALIBABA  </vt:lpstr>
      <vt:lpstr>IMPACT ON E-COMMERCE : JD.COM  </vt:lpstr>
      <vt:lpstr>IMPACT ON MARKETING </vt:lpstr>
      <vt:lpstr>IMPACT ON MARKETING : PHYSICAL MEDIUM </vt:lpstr>
      <vt:lpstr>IMPACT ON MARKETING: DRONES AS ACTOR</vt:lpstr>
      <vt:lpstr>IMPACT ON MARKETING : VIDEOGRAPHER TOOLS</vt:lpstr>
      <vt:lpstr>IMPACT ON MARKETING : HUB OF EMERGING TECHNOLOGIES </vt:lpstr>
      <vt:lpstr>IMPACT ON ENTERTAINEMENT   </vt:lpstr>
      <vt:lpstr>IMPACT ON INSURANCE </vt:lpstr>
      <vt:lpstr>IMPACT ON MAINTENANCE</vt:lpstr>
      <vt:lpstr>IMPACT ON CONSTRUCTION AND MINING </vt:lpstr>
      <vt:lpstr>IMPACT ON AGRICULTURE </vt:lpstr>
      <vt:lpstr>IMPACT ON AGRICULTURE </vt:lpstr>
      <vt:lpstr>IMPACT ON ENVIRONMENT </vt:lpstr>
      <vt:lpstr>IMPACT ON HEALTH </vt:lpstr>
      <vt:lpstr>IMPACT ON HEALTH </vt:lpstr>
      <vt:lpstr>IMPACT ON HUMANITARIAN AID </vt:lpstr>
      <vt:lpstr>IMPACT ON SECURITY 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188</cp:revision>
  <dcterms:created xsi:type="dcterms:W3CDTF">2016-12-09T10:42:58Z</dcterms:created>
  <dcterms:modified xsi:type="dcterms:W3CDTF">2016-12-15T18:05:18Z</dcterms:modified>
</cp:coreProperties>
</file>